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24" r:id="rId2"/>
    <p:sldId id="274" r:id="rId3"/>
    <p:sldId id="334" r:id="rId4"/>
    <p:sldId id="325" r:id="rId5"/>
    <p:sldId id="327" r:id="rId6"/>
    <p:sldId id="328" r:id="rId7"/>
    <p:sldId id="330" r:id="rId8"/>
    <p:sldId id="332" r:id="rId9"/>
    <p:sldId id="335" r:id="rId10"/>
    <p:sldId id="336" r:id="rId11"/>
    <p:sldId id="338" r:id="rId12"/>
    <p:sldId id="337" r:id="rId13"/>
    <p:sldId id="339" r:id="rId14"/>
    <p:sldId id="340" r:id="rId15"/>
    <p:sldId id="343" r:id="rId16"/>
    <p:sldId id="342" r:id="rId17"/>
    <p:sldId id="344" r:id="rId18"/>
    <p:sldId id="345" r:id="rId19"/>
    <p:sldId id="347" r:id="rId20"/>
    <p:sldId id="349" r:id="rId21"/>
    <p:sldId id="348" r:id="rId22"/>
    <p:sldId id="346" r:id="rId23"/>
    <p:sldId id="351" r:id="rId24"/>
    <p:sldId id="352" r:id="rId25"/>
    <p:sldId id="353" r:id="rId26"/>
    <p:sldId id="354" r:id="rId27"/>
    <p:sldId id="355" r:id="rId28"/>
    <p:sldId id="35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5C0"/>
    <a:srgbClr val="009700"/>
    <a:srgbClr val="0065BF"/>
    <a:srgbClr val="0065C0"/>
    <a:srgbClr val="FFFFFF"/>
    <a:srgbClr val="00C200"/>
    <a:srgbClr val="7A7E03"/>
    <a:srgbClr val="B0B200"/>
    <a:srgbClr val="CCD200"/>
    <a:srgbClr val="E5E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35"/>
    <p:restoredTop sz="93555"/>
  </p:normalViewPr>
  <p:slideViewPr>
    <p:cSldViewPr snapToGrid="0" snapToObjects="1">
      <p:cViewPr>
        <p:scale>
          <a:sx n="93" d="100"/>
          <a:sy n="93" d="100"/>
        </p:scale>
        <p:origin x="-16" y="7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9460C-2F4D-1D4F-B4D1-F21336533EE1}" type="datetimeFigureOut">
              <a:rPr lang="en-US" smtClean="0"/>
              <a:t>3/28/21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DA7A7-A079-7A49-88C0-078BA51F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292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34898-1C1B-5C48-AC1C-1F34D2C2C023}" type="datetimeFigureOut">
              <a:rPr lang="en-US" smtClean="0"/>
              <a:t>3/28/21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9026B-413A-C540-B31F-82BB6D12A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452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026B-413A-C540-B31F-82BB6D12A7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87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026B-413A-C540-B31F-82BB6D12A7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29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026B-413A-C540-B31F-82BB6D12A7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06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026B-413A-C540-B31F-82BB6D12A7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77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026B-413A-C540-B31F-82BB6D12A7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80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026B-413A-C540-B31F-82BB6D12A7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34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026B-413A-C540-B31F-82BB6D12A7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6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1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9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8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6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0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7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3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2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4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3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8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5772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6180" y="6538563"/>
            <a:ext cx="6839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Strangeness in O2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395" y="65112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3FA5A3DF-3DC8-F241-915F-74F75E9766E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37072" y="6577060"/>
            <a:ext cx="103028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PRE_VERM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5865352"/>
            <a:ext cx="852102" cy="954354"/>
          </a:xfrm>
          <a:prstGeom prst="rect">
            <a:avLst/>
          </a:prstGeom>
        </p:spPr>
      </p:pic>
      <p:pic>
        <p:nvPicPr>
          <p:cNvPr id="9" name="Picture 8" descr="Four_Colors_Logo.eps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9853" y="5987205"/>
            <a:ext cx="680292" cy="8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2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/65f5tlwh3816ot0/LFStrangeTut1.cxx?dl=0" TargetMode="External"/><Relationship Id="rId2" Type="http://schemas.openxmlformats.org/officeDocument/2006/relationships/hyperlink" Target="https://www.dropbox.com/s/wsn3huv0p21xd7l/AO2D_test.root?dl=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h/c6ob7kzlpa6hb92/AADZ-31DDFCv7L4D1zXjT6eGa?dl=0" TargetMode="External"/><Relationship Id="rId2" Type="http://schemas.openxmlformats.org/officeDocument/2006/relationships/hyperlink" Target="https://www.dropbox.com/s/btehmt098naiipp/multidownload.sh?dl=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ropbox.com/s/93qvpr16eeauq0e/LFStrangeTut2.cxx?dl=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ropbox.com/s/vib3h1mngn8v9zf/LFStrangeTut3.cxx?dl=0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dropbox.com/s/mluv518alerks76/LFStrangeTut4.cxx?dl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677E99C-D1CC-8646-A886-077E39C1CFE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2667000" y="-2872344"/>
            <a:ext cx="6858000" cy="126026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DEA2959-4E28-F240-9E78-BEBCC74961E1}"/>
              </a:ext>
            </a:extLst>
          </p:cNvPr>
          <p:cNvSpPr txBox="1">
            <a:spLocks/>
          </p:cNvSpPr>
          <p:nvPr/>
        </p:nvSpPr>
        <p:spPr>
          <a:xfrm>
            <a:off x="1569720" y="5064426"/>
            <a:ext cx="9052560" cy="716489"/>
          </a:xfrm>
          <a:prstGeom prst="rect">
            <a:avLst/>
          </a:prstGeom>
          <a:effectLst>
            <a:glow rad="254000">
              <a:schemeClr val="accent1">
                <a:satMod val="175000"/>
                <a:alpha val="40000"/>
              </a:schemeClr>
            </a:glow>
            <a:outerShdw blurRad="50800" dist="76200" dir="2700000" algn="tl" rotWithShape="0">
              <a:prstClr val="black"/>
            </a:outerShdw>
          </a:effectLst>
        </p:spPr>
        <p:txBody>
          <a:bodyPr vert="horz" lIns="91435" tIns="45718" rIns="91435" bIns="45718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Helvetica" pitchFamily="2" charset="0"/>
                <a:ea typeface="Helvetica" charset="0"/>
                <a:cs typeface="Helvetica" charset="0"/>
              </a:rPr>
              <a:t>An introduction to</a:t>
            </a:r>
          </a:p>
          <a:p>
            <a:r>
              <a:rPr lang="en-US" sz="2800" b="1" dirty="0">
                <a:solidFill>
                  <a:schemeClr val="bg1"/>
                </a:solidFill>
                <a:latin typeface="Helvetica" pitchFamily="2" charset="0"/>
                <a:ea typeface="Helvetica" charset="0"/>
                <a:cs typeface="Helvetica" charset="0"/>
              </a:rPr>
              <a:t>strangeness analysis and reconstruction in O2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906022-ED63-C841-842B-FCF3864DD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2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7681F-7B35-F34F-BF1C-D629219DD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 dirty="0">
                <a:latin typeface="Helvetica Light" panose="020B0403020202020204" pitchFamily="34" charset="0"/>
              </a:rPr>
              <a:t>Setup: the data and the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13344-6423-0547-8BC9-C6DA92CBA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BR" sz="2000" dirty="0">
                <a:latin typeface="Helvetica Light" panose="020B0403020202020204" pitchFamily="34" charset="0"/>
              </a:rPr>
              <a:t>Now we will use a converted sample of LHC15o data and get some V0 invariant mass distributions </a:t>
            </a:r>
          </a:p>
          <a:p>
            <a:r>
              <a:rPr lang="en-BR" sz="2000" dirty="0">
                <a:latin typeface="Helvetica Light" panose="020B0403020202020204" pitchFamily="34" charset="0"/>
              </a:rPr>
              <a:t>Download the input file: </a:t>
            </a:r>
          </a:p>
          <a:p>
            <a:endParaRPr lang="en-BR" sz="2000" dirty="0">
              <a:latin typeface="Helvetica Light" panose="020B0403020202020204" pitchFamily="34" charset="0"/>
            </a:endParaRPr>
          </a:p>
          <a:p>
            <a:endParaRPr lang="en-BR" sz="2000" dirty="0">
              <a:latin typeface="Helvetica Light" panose="020B0403020202020204" pitchFamily="34" charset="0"/>
            </a:endParaRPr>
          </a:p>
          <a:p>
            <a:r>
              <a:rPr lang="en-BR" sz="2000" dirty="0">
                <a:latin typeface="Helvetica Light" panose="020B0403020202020204" pitchFamily="34" charset="0"/>
              </a:rPr>
              <a:t>Alternatively, use dropbox: </a:t>
            </a:r>
            <a:r>
              <a:rPr lang="en-BR" sz="2000" dirty="0">
                <a:latin typeface="Helvetica Light" panose="020B0403020202020204" pitchFamily="34" charset="0"/>
                <a:hlinkClick r:id="rId2"/>
              </a:rPr>
              <a:t>link</a:t>
            </a:r>
            <a:endParaRPr lang="en-BR" sz="2000" dirty="0">
              <a:latin typeface="Helvetica Light" panose="020B0403020202020204" pitchFamily="34" charset="0"/>
            </a:endParaRPr>
          </a:p>
          <a:p>
            <a:endParaRPr lang="en-BR" sz="2000" dirty="0">
              <a:latin typeface="Helvetica Light" panose="020B0403020202020204" pitchFamily="34" charset="0"/>
            </a:endParaRPr>
          </a:p>
          <a:p>
            <a:r>
              <a:rPr lang="en-BR" sz="2000" dirty="0">
                <a:latin typeface="Helvetica Light" panose="020B0403020202020204" pitchFamily="34" charset="0"/>
              </a:rPr>
              <a:t>We will start from an analysis skeleton for V0s. Download the task from: </a:t>
            </a:r>
          </a:p>
          <a:p>
            <a:pPr lvl="1"/>
            <a:r>
              <a:rPr lang="en-US" sz="1600" dirty="0">
                <a:latin typeface="Helvetica Light" panose="020B0403020202020204" pitchFamily="34" charset="0"/>
                <a:hlinkClick r:id="rId3"/>
              </a:rPr>
              <a:t>https://www.dropbox.com/s/65f5tlwh3816ot0/LFStrangeTut1.cxx?dl=0</a:t>
            </a:r>
            <a:r>
              <a:rPr lang="en-US" sz="1600" dirty="0">
                <a:latin typeface="Helvetica Light" panose="020B0403020202020204" pitchFamily="34" charset="0"/>
              </a:rPr>
              <a:t> </a:t>
            </a:r>
            <a:endParaRPr lang="en-BR" sz="2000" dirty="0">
              <a:latin typeface="Helvetica Light" panose="020B0403020202020204" pitchFamily="34" charset="0"/>
            </a:endParaRPr>
          </a:p>
          <a:p>
            <a:endParaRPr lang="en-BR" sz="2000" dirty="0">
              <a:latin typeface="Helvetica Light" panose="020B0403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F20B2D-C54C-894B-80DE-7B52EC2E2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17C6C-F001-414A-B9C8-694AF5CDB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4A2A8A-E29F-144F-855B-60F569155038}"/>
              </a:ext>
            </a:extLst>
          </p:cNvPr>
          <p:cNvSpPr/>
          <p:nvPr/>
        </p:nvSpPr>
        <p:spPr>
          <a:xfrm>
            <a:off x="0" y="2927005"/>
            <a:ext cx="1219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alien_cp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alien:///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alice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/data/2015/LHC15o/000244917/pass5_lowIR/PWGZZ/Run3_Conversion/148_20210304-0829_child_1/0017/AO2D.root AO2D_test.root</a:t>
            </a:r>
            <a:endParaRPr lang="en-BR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82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7736-0F7E-4641-9483-A1431662F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58096"/>
          </a:xfrm>
        </p:spPr>
        <p:txBody>
          <a:bodyPr>
            <a:normAutofit fontScale="90000"/>
          </a:bodyPr>
          <a:lstStyle/>
          <a:p>
            <a:r>
              <a:rPr lang="en-BR" dirty="0">
                <a:latin typeface="Helvetica Light" panose="020B0403020202020204" pitchFamily="34" charset="0"/>
              </a:rPr>
              <a:t>The basic strangeness analysis skeleton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1463D-B239-F74C-9BA1-A18F8E54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48EA29-504A-DF4A-B2E4-02289E28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7447CD-06D4-F24E-AFE2-9A77D8DE0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06" y="1400175"/>
            <a:ext cx="10158413" cy="5329712"/>
          </a:xfrm>
          <a:prstGeom prst="rect">
            <a:avLst/>
          </a:prstGeom>
        </p:spPr>
      </p:pic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4DEFB04E-850C-C244-BBD7-B720644DAB20}"/>
              </a:ext>
            </a:extLst>
          </p:cNvPr>
          <p:cNvSpPr/>
          <p:nvPr/>
        </p:nvSpPr>
        <p:spPr>
          <a:xfrm>
            <a:off x="7726345" y="1585913"/>
            <a:ext cx="2586038" cy="365125"/>
          </a:xfrm>
          <a:prstGeom prst="wedgeRectCallout">
            <a:avLst>
              <a:gd name="adj1" fmla="val -92799"/>
              <a:gd name="adj2" fmla="val 7387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dirty="0">
                <a:latin typeface="Helvetica Light" panose="020B0403020202020204" pitchFamily="34" charset="0"/>
              </a:rPr>
              <a:t>Test histogram</a:t>
            </a: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664A7F42-BE91-5F44-9048-412441D6BF04}"/>
              </a:ext>
            </a:extLst>
          </p:cNvPr>
          <p:cNvSpPr/>
          <p:nvPr/>
        </p:nvSpPr>
        <p:spPr>
          <a:xfrm>
            <a:off x="7726345" y="3171146"/>
            <a:ext cx="2586038" cy="365125"/>
          </a:xfrm>
          <a:prstGeom prst="wedgeRectCallout">
            <a:avLst>
              <a:gd name="adj1" fmla="val -127742"/>
              <a:gd name="adj2" fmla="val -6754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dirty="0">
                <a:latin typeface="Helvetica Light" panose="020B0403020202020204" pitchFamily="34" charset="0"/>
              </a:rPr>
              <a:t>Selection criteria</a:t>
            </a: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8CF84E8E-D49D-BD4B-A7AD-C99C6347036E}"/>
              </a:ext>
            </a:extLst>
          </p:cNvPr>
          <p:cNvSpPr/>
          <p:nvPr/>
        </p:nvSpPr>
        <p:spPr>
          <a:xfrm>
            <a:off x="7726345" y="4885161"/>
            <a:ext cx="2586038" cy="365125"/>
          </a:xfrm>
          <a:prstGeom prst="wedgeRectCallout">
            <a:avLst>
              <a:gd name="adj1" fmla="val -32896"/>
              <a:gd name="adj2" fmla="val 974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dirty="0">
                <a:latin typeface="Helvetica Light" panose="020B0403020202020204" pitchFamily="34" charset="0"/>
              </a:rPr>
              <a:t>Candidate loop</a:t>
            </a:r>
          </a:p>
        </p:txBody>
      </p:sp>
    </p:spTree>
    <p:extLst>
      <p:ext uri="{BB962C8B-B14F-4D97-AF65-F5344CB8AC3E}">
        <p14:creationId xmlns:p14="http://schemas.microsoft.com/office/powerpoint/2010/main" val="4148530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7681F-7B35-F34F-BF1C-D629219DD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 dirty="0">
                <a:latin typeface="Helvetica Light" panose="020B0403020202020204" pitchFamily="34" charset="0"/>
              </a:rPr>
              <a:t>The workflow: let’s try it out, builder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13344-6423-0547-8BC9-C6DA92CBA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Helvetica Light" panose="020B0403020202020204" pitchFamily="34" charset="0"/>
              </a:rPr>
              <a:t>The standard analysis requires several components to be run correctly. A valid call is: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o2-analysis-timestamp --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aod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-file AO2D_test.root -b |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o2-analysis-multiplicity-table -b |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o2-analysis-centrality-table -b |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o2-analysis-event-selection -b |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o2-analysis-trackextension –b |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65B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o2-analysis-weak-decay-indices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-b |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65B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o2-analysis-lambdakzerobuilder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5B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1600" dirty="0" err="1">
                <a:solidFill>
                  <a:srgbClr val="0065B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d_bz</a:t>
            </a:r>
            <a:r>
              <a:rPr lang="en-US" sz="1600" dirty="0">
                <a:solidFill>
                  <a:srgbClr val="0065B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-b |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65B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o2-analysis-LFStrangeTut1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-b</a:t>
            </a:r>
            <a:endParaRPr lang="en-B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B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BR" sz="2000" dirty="0">
              <a:latin typeface="Helvetica Light" panose="020B0403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F20B2D-C54C-894B-80DE-7B52EC2E2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17C6C-F001-414A-B9C8-694AF5CDB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A06D2888-2EE3-174D-88AA-58215192C263}"/>
              </a:ext>
            </a:extLst>
          </p:cNvPr>
          <p:cNvSpPr/>
          <p:nvPr/>
        </p:nvSpPr>
        <p:spPr>
          <a:xfrm>
            <a:off x="5621107" y="3429000"/>
            <a:ext cx="2485016" cy="422238"/>
          </a:xfrm>
          <a:prstGeom prst="wedgeRectCallout">
            <a:avLst>
              <a:gd name="adj1" fmla="val -68884"/>
              <a:gd name="adj2" fmla="val 6490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R" dirty="0">
                <a:latin typeface="Helvetica Light" panose="020B0403020202020204" pitchFamily="34" charset="0"/>
              </a:rPr>
              <a:t>Process track indices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679E1FCA-8674-0B41-A05C-16037B993282}"/>
              </a:ext>
            </a:extLst>
          </p:cNvPr>
          <p:cNvSpPr/>
          <p:nvPr/>
        </p:nvSpPr>
        <p:spPr>
          <a:xfrm>
            <a:off x="7030807" y="4033802"/>
            <a:ext cx="2485016" cy="995397"/>
          </a:xfrm>
          <a:prstGeom prst="wedgeRectCallout">
            <a:avLst>
              <a:gd name="adj1" fmla="val -82151"/>
              <a:gd name="adj2" fmla="val -2303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R" dirty="0">
                <a:latin typeface="Helvetica Light" panose="020B0403020202020204" pitchFamily="34" charset="0"/>
              </a:rPr>
              <a:t>Build V0 information, do not forget magnetic field!</a:t>
            </a: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B94AD2C5-A3F6-0A4C-AADB-8A7B6B1AF7E6}"/>
              </a:ext>
            </a:extLst>
          </p:cNvPr>
          <p:cNvSpPr/>
          <p:nvPr/>
        </p:nvSpPr>
        <p:spPr>
          <a:xfrm>
            <a:off x="2992207" y="5263427"/>
            <a:ext cx="2485016" cy="422238"/>
          </a:xfrm>
          <a:prstGeom prst="wedgeRectCallout">
            <a:avLst>
              <a:gd name="adj1" fmla="val -41900"/>
              <a:gd name="adj2" fmla="val -1552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R" dirty="0">
                <a:latin typeface="Helvetica Light" panose="020B0403020202020204" pitchFamily="34" charset="0"/>
              </a:rPr>
              <a:t>Your analysis!</a:t>
            </a:r>
          </a:p>
        </p:txBody>
      </p:sp>
    </p:spTree>
    <p:extLst>
      <p:ext uri="{BB962C8B-B14F-4D97-AF65-F5344CB8AC3E}">
        <p14:creationId xmlns:p14="http://schemas.microsoft.com/office/powerpoint/2010/main" val="355140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0D859-BCB8-1647-8F33-476360C1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93550"/>
          </a:xfrm>
        </p:spPr>
        <p:txBody>
          <a:bodyPr>
            <a:normAutofit fontScale="90000"/>
          </a:bodyPr>
          <a:lstStyle/>
          <a:p>
            <a:r>
              <a:rPr lang="en-BR" dirty="0">
                <a:latin typeface="Helvetica Light" panose="020B0403020202020204" pitchFamily="34" charset="0"/>
              </a:rPr>
              <a:t>Step 1: The output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CF489-F13A-F149-8506-59C6EB5EE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30E14-F918-C648-94E7-45493ADC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A64740-E47B-C64B-BD65-8429EEA387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1847" y="1146944"/>
            <a:ext cx="7501204" cy="55741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AF2586-A67B-9D41-B918-C16C358B6062}"/>
              </a:ext>
            </a:extLst>
          </p:cNvPr>
          <p:cNvSpPr txBox="1"/>
          <p:nvPr/>
        </p:nvSpPr>
        <p:spPr>
          <a:xfrm>
            <a:off x="7953210" y="2456706"/>
            <a:ext cx="3903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dirty="0">
                <a:latin typeface="Helvetica Light" panose="020B0403020202020204" pitchFamily="34" charset="0"/>
              </a:rPr>
              <a:t>Still not much data… Let’s loop over</a:t>
            </a:r>
          </a:p>
          <a:p>
            <a:r>
              <a:rPr lang="en-BR" dirty="0">
                <a:latin typeface="Helvetica Light" panose="020B0403020202020204" pitchFamily="34" charset="0"/>
              </a:rPr>
              <a:t>further AO2D files!</a:t>
            </a:r>
          </a:p>
          <a:p>
            <a:endParaRPr lang="en-BR" dirty="0">
              <a:latin typeface="Helvetica Light" panose="020B0403020202020204" pitchFamily="34" charset="0"/>
            </a:endParaRPr>
          </a:p>
          <a:p>
            <a:r>
              <a:rPr lang="en-BR" dirty="0">
                <a:latin typeface="Helvetica Light" panose="020B0403020202020204" pitchFamily="34" charset="0"/>
              </a:rPr>
              <a:t>…and we will then slowly build up…</a:t>
            </a:r>
          </a:p>
        </p:txBody>
      </p:sp>
    </p:spTree>
    <p:extLst>
      <p:ext uri="{BB962C8B-B14F-4D97-AF65-F5344CB8AC3E}">
        <p14:creationId xmlns:p14="http://schemas.microsoft.com/office/powerpoint/2010/main" val="1036844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0D859-BCB8-1647-8F33-476360C1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708"/>
            <a:ext cx="10972800" cy="693550"/>
          </a:xfrm>
        </p:spPr>
        <p:txBody>
          <a:bodyPr>
            <a:normAutofit fontScale="90000"/>
          </a:bodyPr>
          <a:lstStyle/>
          <a:p>
            <a:r>
              <a:rPr lang="en-BR" dirty="0">
                <a:latin typeface="Helvetica Light" panose="020B0403020202020204" pitchFamily="34" charset="0"/>
              </a:rPr>
              <a:t>Step 2: Downloading more files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CF489-F13A-F149-8506-59C6EB5EE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30E14-F918-C648-94E7-45493ADC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480ECD-9A93-8643-B4D8-0A2332839911}"/>
              </a:ext>
            </a:extLst>
          </p:cNvPr>
          <p:cNvSpPr txBox="1"/>
          <p:nvPr/>
        </p:nvSpPr>
        <p:spPr>
          <a:xfrm>
            <a:off x="952500" y="1582340"/>
            <a:ext cx="106299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dirty="0">
                <a:latin typeface="Helvetica Light" panose="020B0403020202020204" pitchFamily="34" charset="0"/>
              </a:rPr>
              <a:t>Use a bash script to download new AO2D files to run over! Here is an example: </a:t>
            </a:r>
            <a:r>
              <a:rPr lang="en-BR" dirty="0">
                <a:latin typeface="Helvetica Light" panose="020B0403020202020204" pitchFamily="34" charset="0"/>
                <a:hlinkClick r:id="rId2"/>
              </a:rPr>
              <a:t>multidownload.sh</a:t>
            </a:r>
            <a:endParaRPr lang="en-BR" dirty="0">
              <a:latin typeface="Helvetica Light" panose="020B04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 Light" panose="020B0403020202020204" pitchFamily="34" charset="0"/>
            </a:endParaRPr>
          </a:p>
          <a:p>
            <a:r>
              <a:rPr lang="en-US" dirty="0">
                <a:latin typeface="Helvetica Light" panose="020B0403020202020204" pitchFamily="34" charset="0"/>
              </a:rPr>
              <a:t>In your working directory, simply do: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files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[1] source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multidownload.sh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dirty="0">
              <a:latin typeface="Helvetica Light" panose="020B0403020202020204" pitchFamily="34" charset="0"/>
            </a:endParaRPr>
          </a:p>
          <a:p>
            <a:r>
              <a:rPr lang="en-US" dirty="0">
                <a:latin typeface="Helvetica Light" panose="020B0403020202020204" pitchFamily="34" charset="0"/>
              </a:rPr>
              <a:t>And you will download 10 files! </a:t>
            </a:r>
          </a:p>
          <a:p>
            <a:r>
              <a:rPr lang="en-US" dirty="0">
                <a:latin typeface="Helvetica Light" panose="020B0403020202020204" pitchFamily="34" charset="0"/>
              </a:rPr>
              <a:t>(No token? No certificate? In panic? Okay, check out this </a:t>
            </a:r>
            <a:r>
              <a:rPr lang="en-US" dirty="0" err="1">
                <a:latin typeface="Helvetica Light" panose="020B0403020202020204" pitchFamily="34" charset="0"/>
              </a:rPr>
              <a:t>dropbox</a:t>
            </a:r>
            <a:r>
              <a:rPr lang="en-US" dirty="0">
                <a:latin typeface="Helvetica Light" panose="020B0403020202020204" pitchFamily="34" charset="0"/>
              </a:rPr>
              <a:t> </a:t>
            </a:r>
            <a:r>
              <a:rPr lang="en-US" dirty="0">
                <a:latin typeface="Helvetica Light" panose="020B0403020202020204" pitchFamily="34" charset="0"/>
                <a:hlinkClick r:id="rId3"/>
              </a:rPr>
              <a:t>link</a:t>
            </a:r>
            <a:r>
              <a:rPr lang="en-US" dirty="0">
                <a:latin typeface="Helvetica Light" panose="020B0403020202020204" pitchFamily="34" charset="0"/>
              </a:rPr>
              <a:t> and download from there)</a:t>
            </a:r>
          </a:p>
          <a:p>
            <a:endParaRPr lang="en-US" dirty="0">
              <a:latin typeface="Helvetica Light" panose="020B0403020202020204" pitchFamily="34" charset="0"/>
            </a:endParaRPr>
          </a:p>
          <a:p>
            <a:r>
              <a:rPr lang="en-US" dirty="0">
                <a:latin typeface="Helvetica Light" panose="020B0403020202020204" pitchFamily="34" charset="0"/>
              </a:rPr>
              <a:t>Then, call: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[2] ls files/AO2D_*.root 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l.txt</a:t>
            </a:r>
            <a:endParaRPr lang="en-BR" dirty="0">
              <a:latin typeface="Helvetica Light" panose="020B0403020202020204" pitchFamily="34" charset="0"/>
              <a:cs typeface="Courier New" panose="02070309020205020404" pitchFamily="49" charset="0"/>
            </a:endParaRPr>
          </a:p>
          <a:p>
            <a:endParaRPr lang="en-BR" dirty="0">
              <a:latin typeface="Helvetica Light" panose="020B0403020202020204" pitchFamily="34" charset="0"/>
              <a:cs typeface="Courier New" panose="02070309020205020404" pitchFamily="49" charset="0"/>
            </a:endParaRPr>
          </a:p>
          <a:p>
            <a:r>
              <a:rPr lang="en-BR" dirty="0">
                <a:latin typeface="Helvetica Light" panose="020B0403020202020204" pitchFamily="34" charset="0"/>
                <a:cs typeface="Courier New" panose="02070309020205020404" pitchFamily="49" charset="0"/>
              </a:rPr>
              <a:t>This will give you a list with all files you just downloaded. You can run on that! </a:t>
            </a:r>
          </a:p>
          <a:p>
            <a:endParaRPr lang="en-BR" sz="1600" dirty="0">
              <a:latin typeface="Helvetica Light" panose="020B0403020202020204" pitchFamily="34" charset="0"/>
              <a:cs typeface="Courier New" panose="02070309020205020404" pitchFamily="49" charset="0"/>
            </a:endParaRPr>
          </a:p>
          <a:p>
            <a:r>
              <a:rPr lang="en-BR" sz="2400" b="1" dirty="0">
                <a:latin typeface="Helvetica" pitchFamily="2" charset="0"/>
                <a:cs typeface="Courier New" panose="02070309020205020404" pitchFamily="49" charset="0"/>
              </a:rPr>
              <a:t>But before that, </a:t>
            </a:r>
            <a:r>
              <a:rPr lang="en-BR" sz="2400" dirty="0">
                <a:latin typeface="Helvetica Light" panose="020B0403020202020204" pitchFamily="34" charset="0"/>
                <a:cs typeface="Courier New" panose="02070309020205020404" pitchFamily="49" charset="0"/>
              </a:rPr>
              <a:t>let’s add a simple Λ invariant mass histogram…</a:t>
            </a:r>
            <a:endParaRPr lang="en-B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424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7736-0F7E-4641-9483-A1431662F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58096"/>
          </a:xfrm>
        </p:spPr>
        <p:txBody>
          <a:bodyPr>
            <a:normAutofit fontScale="90000"/>
          </a:bodyPr>
          <a:lstStyle/>
          <a:p>
            <a:r>
              <a:rPr lang="en-BR" dirty="0">
                <a:latin typeface="Helvetica Light" panose="020B0403020202020204" pitchFamily="34" charset="0"/>
              </a:rPr>
              <a:t>Step 2: Adding a Λ invariant mass histogram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1463D-B239-F74C-9BA1-A18F8E54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48EA29-504A-DF4A-B2E4-02289E28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15</a:t>
            </a:fld>
            <a:endParaRPr lang="en-US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44E2D4B1-5A7F-6847-9B63-16F46A10E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0" y="1720848"/>
            <a:ext cx="8369300" cy="1562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1D70DF-4E25-BE44-B36D-7123FD9022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5" t="-6208" r="6134" b="4780"/>
          <a:stretch/>
        </p:blipFill>
        <p:spPr>
          <a:xfrm>
            <a:off x="1911350" y="3429000"/>
            <a:ext cx="8369300" cy="10509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45D98F-1E49-884F-BD95-4ADAF13B561E}"/>
              </a:ext>
            </a:extLst>
          </p:cNvPr>
          <p:cNvSpPr txBox="1"/>
          <p:nvPr/>
        </p:nvSpPr>
        <p:spPr>
          <a:xfrm>
            <a:off x="1323975" y="5146942"/>
            <a:ext cx="9544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2000" dirty="0">
                <a:latin typeface="Helvetica Light" panose="020B0403020202020204" pitchFamily="34" charset="0"/>
              </a:rPr>
              <a:t>This is a simple modification: just follow the lead of the hMassK0Short histogram!</a:t>
            </a:r>
          </a:p>
        </p:txBody>
      </p:sp>
    </p:spTree>
    <p:extLst>
      <p:ext uri="{BB962C8B-B14F-4D97-AF65-F5344CB8AC3E}">
        <p14:creationId xmlns:p14="http://schemas.microsoft.com/office/powerpoint/2010/main" val="1193872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7681F-7B35-F34F-BF1C-D629219D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2544" y="274638"/>
            <a:ext cx="13277088" cy="1143000"/>
          </a:xfrm>
        </p:spPr>
        <p:txBody>
          <a:bodyPr>
            <a:noAutofit/>
          </a:bodyPr>
          <a:lstStyle/>
          <a:p>
            <a:r>
              <a:rPr lang="en-BR" sz="3600" dirty="0">
                <a:latin typeface="Helvetica Light" panose="020B0403020202020204" pitchFamily="34" charset="0"/>
              </a:rPr>
              <a:t>Step 2: Adapting the workflow: adding selection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13344-6423-0547-8BC9-C6DA92CBA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Helvetica Light" panose="020B0403020202020204" pitchFamily="34" charset="0"/>
              </a:rPr>
              <a:t>Now we can run over several files! We can use: </a:t>
            </a:r>
          </a:p>
          <a:p>
            <a:endParaRPr lang="en-US" sz="2000" dirty="0">
              <a:latin typeface="Helvetica Light" panose="020B0403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o2-analysis-timestamp --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aod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-file @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l.txt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-b </a:t>
            </a:r>
            <a:r>
              <a:rPr lang="en-US" sz="1600" b="1" dirty="0">
                <a:solidFill>
                  <a:srgbClr val="0065B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1600" b="1" dirty="0" err="1">
                <a:solidFill>
                  <a:srgbClr val="0065B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shm</a:t>
            </a:r>
            <a:r>
              <a:rPr lang="en-US" sz="1600" b="1" dirty="0">
                <a:solidFill>
                  <a:srgbClr val="0065B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-segment-size 16000000000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o2-analysis-multiplicity-table -b |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o2-analysis-centrality-table -b |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o2-analysis-event-selection -b |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o2-analysis-trackextension –b |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65B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o2-analysis-weak-decay-indices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-b |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65B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o2-analysis-lambdakzerobuilder --</a:t>
            </a:r>
            <a:r>
              <a:rPr lang="en-US" sz="1600" dirty="0" err="1">
                <a:solidFill>
                  <a:srgbClr val="0065B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d_bz</a:t>
            </a:r>
            <a:r>
              <a:rPr lang="en-US" sz="1600" dirty="0">
                <a:solidFill>
                  <a:srgbClr val="0065B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-b |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65B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o2-analysis-LFStrangeTut1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5B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-b </a:t>
            </a:r>
            <a:r>
              <a:rPr lang="en-US" sz="1600" b="1" dirty="0">
                <a:solidFill>
                  <a:srgbClr val="0065B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--v0cospa 0.999</a:t>
            </a:r>
            <a:endParaRPr lang="en-BR" sz="1600" b="1" dirty="0">
              <a:solidFill>
                <a:srgbClr val="0065B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BR" sz="2000" dirty="0">
              <a:latin typeface="Helvetica Light" panose="020B0403020202020204" pitchFamily="34" charset="0"/>
            </a:endParaRPr>
          </a:p>
          <a:p>
            <a:endParaRPr lang="en-BR" sz="2000" dirty="0">
              <a:latin typeface="Helvetica Light" panose="020B0403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F20B2D-C54C-894B-80DE-7B52EC2E2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17C6C-F001-414A-B9C8-694AF5CDB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16</a:t>
            </a:fld>
            <a:endParaRPr lang="en-US"/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2700870E-416D-1842-B64E-E0E8B824E51D}"/>
              </a:ext>
            </a:extLst>
          </p:cNvPr>
          <p:cNvSpPr/>
          <p:nvPr/>
        </p:nvSpPr>
        <p:spPr>
          <a:xfrm>
            <a:off x="7524750" y="4600506"/>
            <a:ext cx="2971800" cy="657291"/>
          </a:xfrm>
          <a:prstGeom prst="wedgeRectCallout">
            <a:avLst>
              <a:gd name="adj1" fmla="val -90962"/>
              <a:gd name="adj2" fmla="val -6503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R" dirty="0">
                <a:latin typeface="Helvetica Light" panose="020B0403020202020204" pitchFamily="34" charset="0"/>
              </a:rPr>
              <a:t>Extra selection on V0 cosine of pointing angle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D0B82426-A9BC-1746-AAE8-D050E83CDE55}"/>
              </a:ext>
            </a:extLst>
          </p:cNvPr>
          <p:cNvSpPr/>
          <p:nvPr/>
        </p:nvSpPr>
        <p:spPr>
          <a:xfrm>
            <a:off x="6956615" y="2895600"/>
            <a:ext cx="3038180" cy="609600"/>
          </a:xfrm>
          <a:prstGeom prst="wedgeRectCallout">
            <a:avLst>
              <a:gd name="adj1" fmla="val -22087"/>
              <a:gd name="adj2" fmla="val -875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R" dirty="0">
                <a:latin typeface="Helvetica Light" panose="020B0403020202020204" pitchFamily="34" charset="0"/>
              </a:rPr>
              <a:t>Ensure enough memory</a:t>
            </a:r>
          </a:p>
        </p:txBody>
      </p:sp>
    </p:spTree>
    <p:extLst>
      <p:ext uri="{BB962C8B-B14F-4D97-AF65-F5344CB8AC3E}">
        <p14:creationId xmlns:p14="http://schemas.microsoft.com/office/powerpoint/2010/main" val="3440465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0D859-BCB8-1647-8F33-476360C1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93550"/>
          </a:xfrm>
        </p:spPr>
        <p:txBody>
          <a:bodyPr>
            <a:normAutofit fontScale="90000"/>
          </a:bodyPr>
          <a:lstStyle/>
          <a:p>
            <a:r>
              <a:rPr lang="en-BR" dirty="0">
                <a:latin typeface="Helvetica Light" panose="020B0403020202020204" pitchFamily="34" charset="0"/>
              </a:rPr>
              <a:t>Step 2: The new output: Λ invariant mass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CF489-F13A-F149-8506-59C6EB5EE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30E14-F918-C648-94E7-45493ADC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AF2586-A67B-9D41-B918-C16C358B6062}"/>
              </a:ext>
            </a:extLst>
          </p:cNvPr>
          <p:cNvSpPr txBox="1"/>
          <p:nvPr/>
        </p:nvSpPr>
        <p:spPr>
          <a:xfrm>
            <a:off x="7034333" y="5089540"/>
            <a:ext cx="9663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dirty="0">
                <a:latin typeface="Helvetica Light" panose="020B0403020202020204" pitchFamily="34" charset="0"/>
              </a:rPr>
              <a:t>Still needed: TPC dE/dx!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R" sz="600" dirty="0">
              <a:latin typeface="Helvetica Light" panose="020B04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dirty="0">
                <a:latin typeface="Helvetica Light" panose="020B0403020202020204" pitchFamily="34" charset="0"/>
              </a:rPr>
              <a:t>Let’s now combine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dirty="0">
                <a:latin typeface="Helvetica Light" panose="020B0403020202020204" pitchFamily="34" charset="0"/>
              </a:rPr>
              <a:t>from the previous tutorial!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5A91DC4-ADF6-0A41-A629-B712D2775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78" y="1009712"/>
            <a:ext cx="5903472" cy="4103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56EF83-BEEE-A34B-B9E0-A2DA63100D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12279" y="1009712"/>
            <a:ext cx="5903470" cy="41039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AE4E2B-6340-4347-92B1-80EE127EEAF0}"/>
              </a:ext>
            </a:extLst>
          </p:cNvPr>
          <p:cNvSpPr txBox="1"/>
          <p:nvPr/>
        </p:nvSpPr>
        <p:spPr>
          <a:xfrm>
            <a:off x="2676180" y="5394208"/>
            <a:ext cx="2244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2800" dirty="0">
                <a:latin typeface="Helvetica Light" panose="020B0403020202020204" pitchFamily="34" charset="0"/>
              </a:rPr>
              <a:t>Much better!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D13766-297A-AE4A-A73C-7E5DCD378D4B}"/>
              </a:ext>
            </a:extLst>
          </p:cNvPr>
          <p:cNvSpPr txBox="1"/>
          <p:nvPr/>
        </p:nvSpPr>
        <p:spPr>
          <a:xfrm>
            <a:off x="2657852" y="6306142"/>
            <a:ext cx="6857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1200" dirty="0">
                <a:latin typeface="Helvetica Light" panose="020B0403020202020204" pitchFamily="34" charset="0"/>
              </a:rPr>
              <a:t>The code after this step: </a:t>
            </a:r>
            <a:r>
              <a:rPr lang="en-US" sz="1200" dirty="0">
                <a:latin typeface="Helvetica Light" panose="020B0403020202020204" pitchFamily="34" charset="0"/>
                <a:hlinkClick r:id="rId4"/>
              </a:rPr>
              <a:t>https://www.dropbox.com/s/93qvpr16eeauq0e/LFStrangeTut2.cxx?dl=0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endParaRPr lang="en-BR" sz="1200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91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0D859-BCB8-1647-8F33-476360C1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2544" y="274638"/>
            <a:ext cx="13277088" cy="693550"/>
          </a:xfrm>
        </p:spPr>
        <p:txBody>
          <a:bodyPr>
            <a:noAutofit/>
          </a:bodyPr>
          <a:lstStyle/>
          <a:p>
            <a:r>
              <a:rPr lang="en-BR" sz="3200" dirty="0">
                <a:latin typeface="Helvetica Light" panose="020B0403020202020204" pitchFamily="34" charset="0"/>
              </a:rPr>
              <a:t>Step 3: Adding a TPC dE/dx selection on daughter tracks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CF489-F13A-F149-8506-59C6EB5EE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30E14-F918-C648-94E7-45493ADC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3673A2-1ECF-7840-8AF2-924F3A15D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716" y="1803121"/>
            <a:ext cx="7448079" cy="370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FD55E7-4684-A64D-BC72-0A5E907AE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8414"/>
            <a:ext cx="12192000" cy="2263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5C0AB9-1D67-AF4B-863E-1788DE43EAB8}"/>
              </a:ext>
            </a:extLst>
          </p:cNvPr>
          <p:cNvSpPr txBox="1"/>
          <p:nvPr/>
        </p:nvSpPr>
        <p:spPr>
          <a:xfrm>
            <a:off x="2864115" y="1419761"/>
            <a:ext cx="391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dirty="0">
                <a:latin typeface="Helvetica Light" panose="020B0403020202020204" pitchFamily="34" charset="0"/>
              </a:rPr>
              <a:t>Add PID response header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C53F07-14D2-DA4B-971A-FA896EC9BF70}"/>
              </a:ext>
            </a:extLst>
          </p:cNvPr>
          <p:cNvSpPr txBox="1"/>
          <p:nvPr/>
        </p:nvSpPr>
        <p:spPr>
          <a:xfrm>
            <a:off x="2864115" y="2637018"/>
            <a:ext cx="626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dirty="0">
                <a:latin typeface="Helvetica Light" panose="020B0403020202020204" pitchFamily="34" charset="0"/>
              </a:rPr>
              <a:t>Add subscription to tracks with PID information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F61DAE-9533-8942-9B5B-D57F9D25C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600" y="3080634"/>
            <a:ext cx="8178800" cy="355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DE25BF-35C0-0643-9774-B6815DB17DC3}"/>
              </a:ext>
            </a:extLst>
          </p:cNvPr>
          <p:cNvSpPr txBox="1"/>
          <p:nvPr/>
        </p:nvSpPr>
        <p:spPr>
          <a:xfrm>
            <a:off x="2864114" y="4196298"/>
            <a:ext cx="626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dirty="0">
                <a:latin typeface="Helvetica Light" panose="020B0403020202020204" pitchFamily="34" charset="0"/>
              </a:rPr>
              <a:t>Use selection</a:t>
            </a: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D7994895-960E-0E4A-A7B4-634875574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4618796"/>
            <a:ext cx="6400800" cy="17907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CA1719E-A832-9D4B-9A39-5C01FBB262EF}"/>
              </a:ext>
            </a:extLst>
          </p:cNvPr>
          <p:cNvSpPr/>
          <p:nvPr/>
        </p:nvSpPr>
        <p:spPr>
          <a:xfrm>
            <a:off x="3048000" y="5278582"/>
            <a:ext cx="6248400" cy="4710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77BB38-7165-B54B-AB53-C7F44F624237}"/>
              </a:ext>
            </a:extLst>
          </p:cNvPr>
          <p:cNvSpPr txBox="1"/>
          <p:nvPr/>
        </p:nvSpPr>
        <p:spPr>
          <a:xfrm>
            <a:off x="10056823" y="4951973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Light" panose="020B0403020202020204" pitchFamily="34" charset="0"/>
              </a:rPr>
              <a:t>N</a:t>
            </a:r>
            <a:r>
              <a:rPr lang="en-BR" dirty="0">
                <a:latin typeface="Helvetica Light" panose="020B0403020202020204" pitchFamily="34" charset="0"/>
              </a:rPr>
              <a:t>ote: _as&lt;&gt; </a:t>
            </a:r>
          </a:p>
        </p:txBody>
      </p:sp>
    </p:spTree>
    <p:extLst>
      <p:ext uri="{BB962C8B-B14F-4D97-AF65-F5344CB8AC3E}">
        <p14:creationId xmlns:p14="http://schemas.microsoft.com/office/powerpoint/2010/main" val="1817972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0D859-BCB8-1647-8F33-476360C1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93550"/>
          </a:xfrm>
        </p:spPr>
        <p:txBody>
          <a:bodyPr>
            <a:noAutofit/>
          </a:bodyPr>
          <a:lstStyle/>
          <a:p>
            <a:r>
              <a:rPr lang="en-BR" sz="3600" dirty="0">
                <a:latin typeface="Helvetica Light" panose="020B0403020202020204" pitchFamily="34" charset="0"/>
              </a:rPr>
              <a:t>Step 3: The _as&lt;&gt; functionality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CF489-F13A-F149-8506-59C6EB5EE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30E14-F918-C648-94E7-45493ADC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19</a:t>
            </a:fld>
            <a:endParaRPr lang="en-US"/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D7994895-960E-0E4A-A7B4-634875574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1638300"/>
            <a:ext cx="6400800" cy="17907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CA1719E-A832-9D4B-9A39-5C01FBB262EF}"/>
              </a:ext>
            </a:extLst>
          </p:cNvPr>
          <p:cNvSpPr/>
          <p:nvPr/>
        </p:nvSpPr>
        <p:spPr>
          <a:xfrm>
            <a:off x="651164" y="2298086"/>
            <a:ext cx="6248400" cy="471054"/>
          </a:xfrm>
          <a:prstGeom prst="rect">
            <a:avLst/>
          </a:prstGeom>
          <a:noFill/>
          <a:ln w="19050">
            <a:solidFill>
              <a:srgbClr val="0097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DF7D500-AB92-584A-9899-62C56C77A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3" y="3743670"/>
            <a:ext cx="6402829" cy="18951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C28BFCB-A10A-BC4E-8103-3261D3C082C2}"/>
              </a:ext>
            </a:extLst>
          </p:cNvPr>
          <p:cNvSpPr/>
          <p:nvPr/>
        </p:nvSpPr>
        <p:spPr>
          <a:xfrm>
            <a:off x="651164" y="4455707"/>
            <a:ext cx="6248400" cy="4710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135687-F4F7-3B4A-B33D-81022ED6733D}"/>
              </a:ext>
            </a:extLst>
          </p:cNvPr>
          <p:cNvSpPr txBox="1"/>
          <p:nvPr/>
        </p:nvSpPr>
        <p:spPr>
          <a:xfrm>
            <a:off x="5829741" y="2833654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3200" b="1" dirty="0">
                <a:solidFill>
                  <a:srgbClr val="009700"/>
                </a:solidFill>
                <a:latin typeface="Helvetica" pitchFamily="2" charset="0"/>
              </a:rPr>
              <a:t>OK!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AA6FCD-9883-844C-883F-5ACEE6AA6B29}"/>
              </a:ext>
            </a:extLst>
          </p:cNvPr>
          <p:cNvSpPr txBox="1"/>
          <p:nvPr/>
        </p:nvSpPr>
        <p:spPr>
          <a:xfrm>
            <a:off x="4860565" y="4975152"/>
            <a:ext cx="1938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3200" b="1" dirty="0">
                <a:solidFill>
                  <a:srgbClr val="FF0000"/>
                </a:solidFill>
                <a:latin typeface="Helvetica" pitchFamily="2" charset="0"/>
              </a:rPr>
              <a:t>Crashes!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20A5F6-EFE1-F84C-9F14-CB027B515644}"/>
              </a:ext>
            </a:extLst>
          </p:cNvPr>
          <p:cNvSpPr txBox="1"/>
          <p:nvPr/>
        </p:nvSpPr>
        <p:spPr>
          <a:xfrm>
            <a:off x="7153623" y="2017906"/>
            <a:ext cx="472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dirty="0">
                <a:latin typeface="Helvetica Light" panose="020B0403020202020204" pitchFamily="34" charset="0"/>
              </a:rPr>
              <a:t>The v0 table references a track table that </a:t>
            </a:r>
            <a:r>
              <a:rPr lang="en-BR" dirty="0">
                <a:solidFill>
                  <a:srgbClr val="0165C0"/>
                </a:solidFill>
                <a:latin typeface="Helvetica Light" panose="020B0403020202020204" pitchFamily="34" charset="0"/>
              </a:rPr>
              <a:t>does not contain PID.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R" dirty="0">
              <a:latin typeface="Helvetica Light" panose="020B04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dirty="0">
                <a:latin typeface="Helvetica Light" panose="020B0403020202020204" pitchFamily="34" charset="0"/>
              </a:rPr>
              <a:t>Trying to check PID information with a reference to that table </a:t>
            </a:r>
            <a:r>
              <a:rPr lang="en-BR" dirty="0">
                <a:solidFill>
                  <a:srgbClr val="0165C0"/>
                </a:solidFill>
                <a:latin typeface="Helvetica Light" panose="020B0403020202020204" pitchFamily="34" charset="0"/>
              </a:rPr>
              <a:t>will fail</a:t>
            </a:r>
            <a:r>
              <a:rPr lang="en-BR" dirty="0">
                <a:latin typeface="Helvetica Light" panose="020B0403020202020204" pitchFamily="34" charset="0"/>
              </a:rPr>
              <a:t>! It’s not a simple 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R" dirty="0">
              <a:latin typeface="Helvetica Light" panose="020B04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dirty="0">
                <a:latin typeface="Helvetica Light" panose="020B0403020202020204" pitchFamily="34" charset="0"/>
              </a:rPr>
              <a:t>You need to de-reference the track via a </a:t>
            </a:r>
            <a:r>
              <a:rPr lang="en-BR" dirty="0">
                <a:solidFill>
                  <a:srgbClr val="0165C0"/>
                </a:solidFill>
                <a:latin typeface="Helvetica Light" panose="020B0403020202020204" pitchFamily="34" charset="0"/>
              </a:rPr>
              <a:t>_as&lt;&gt; </a:t>
            </a:r>
            <a:r>
              <a:rPr lang="en-BR" dirty="0">
                <a:latin typeface="Helvetica Light" panose="020B0403020202020204" pitchFamily="34" charset="0"/>
              </a:rPr>
              <a:t>call: will look at the same position in the more complete table!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R" dirty="0">
              <a:latin typeface="Helvetica Light" panose="020B04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dirty="0">
                <a:latin typeface="Helvetica Light" panose="020B0403020202020204" pitchFamily="34" charset="0"/>
              </a:rPr>
              <a:t>Valid in any similar situation, very useful!</a:t>
            </a:r>
          </a:p>
        </p:txBody>
      </p:sp>
    </p:spTree>
    <p:extLst>
      <p:ext uri="{BB962C8B-B14F-4D97-AF65-F5344CB8AC3E}">
        <p14:creationId xmlns:p14="http://schemas.microsoft.com/office/powerpoint/2010/main" val="3849171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EF5910A8-67AE-9547-89B4-DD87B8DD1385}"/>
              </a:ext>
            </a:extLst>
          </p:cNvPr>
          <p:cNvSpPr/>
          <p:nvPr/>
        </p:nvSpPr>
        <p:spPr>
          <a:xfrm>
            <a:off x="693675" y="1368703"/>
            <a:ext cx="10681629" cy="4161358"/>
          </a:xfrm>
          <a:custGeom>
            <a:avLst/>
            <a:gdLst>
              <a:gd name="connsiteX0" fmla="*/ 0 w 10681629"/>
              <a:gd name="connsiteY0" fmla="*/ 0 h 4161358"/>
              <a:gd name="connsiteX1" fmla="*/ 5956444 w 10681629"/>
              <a:gd name="connsiteY1" fmla="*/ 0 h 4161358"/>
              <a:gd name="connsiteX2" fmla="*/ 5956444 w 10681629"/>
              <a:gd name="connsiteY2" fmla="*/ 2513353 h 4161358"/>
              <a:gd name="connsiteX3" fmla="*/ 10681629 w 10681629"/>
              <a:gd name="connsiteY3" fmla="*/ 2513353 h 4161358"/>
              <a:gd name="connsiteX4" fmla="*/ 10681629 w 10681629"/>
              <a:gd name="connsiteY4" fmla="*/ 4161358 h 4161358"/>
              <a:gd name="connsiteX5" fmla="*/ 1897 w 10681629"/>
              <a:gd name="connsiteY5" fmla="*/ 4161358 h 4161358"/>
              <a:gd name="connsiteX6" fmla="*/ 1897 w 10681629"/>
              <a:gd name="connsiteY6" fmla="*/ 2816617 h 4161358"/>
              <a:gd name="connsiteX7" fmla="*/ 0 w 10681629"/>
              <a:gd name="connsiteY7" fmla="*/ 2816617 h 416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1629" h="4161358">
                <a:moveTo>
                  <a:pt x="0" y="0"/>
                </a:moveTo>
                <a:lnTo>
                  <a:pt x="5956444" y="0"/>
                </a:lnTo>
                <a:lnTo>
                  <a:pt x="5956444" y="2513353"/>
                </a:lnTo>
                <a:lnTo>
                  <a:pt x="10681629" y="2513353"/>
                </a:lnTo>
                <a:lnTo>
                  <a:pt x="10681629" y="4161358"/>
                </a:lnTo>
                <a:lnTo>
                  <a:pt x="1897" y="4161358"/>
                </a:lnTo>
                <a:lnTo>
                  <a:pt x="1897" y="2816617"/>
                </a:lnTo>
                <a:lnTo>
                  <a:pt x="0" y="28166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7581CD-EE4A-4B49-A695-C700C1B618B1}"/>
              </a:ext>
            </a:extLst>
          </p:cNvPr>
          <p:cNvSpPr/>
          <p:nvPr/>
        </p:nvSpPr>
        <p:spPr>
          <a:xfrm>
            <a:off x="6873642" y="1368705"/>
            <a:ext cx="4501662" cy="233729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71521" y="293881"/>
            <a:ext cx="12048958" cy="69320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Helvetica Light" panose="020B0403020202020204" pitchFamily="34" charset="0"/>
                <a:ea typeface="Helvetica" charset="0"/>
                <a:cs typeface="Helvetica" charset="0"/>
              </a:rPr>
              <a:t>The strangeness analysis workflow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890" y="1675803"/>
            <a:ext cx="547984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ea typeface="Helvetica Light" charset="0"/>
                <a:cs typeface="Courier New" panose="02070309020205020404" pitchFamily="49" charset="0"/>
              </a:rPr>
              <a:t>V0</a:t>
            </a:r>
            <a:r>
              <a:rPr lang="en-US" sz="1600" dirty="0">
                <a:latin typeface="Helvetica Light" panose="020B0403020202020204" pitchFamily="34" charset="0"/>
                <a:ea typeface="Helvetica Light" charset="0"/>
                <a:cs typeface="Courier New" panose="02070309020205020404" pitchFamily="49" charset="0"/>
              </a:rPr>
              <a:t> table</a:t>
            </a:r>
            <a:r>
              <a:rPr lang="en-US" sz="1600" dirty="0">
                <a:latin typeface="Helvetica Light" charset="0"/>
                <a:ea typeface="Helvetica Light" charset="0"/>
                <a:cs typeface="Helvetica Light" charset="0"/>
              </a:rPr>
              <a:t>: {positive track ID, negative track ID, collision ID}</a:t>
            </a:r>
          </a:p>
          <a:p>
            <a:r>
              <a:rPr lang="en-US" sz="1600" b="1" dirty="0">
                <a:latin typeface="Courier New" panose="02070309020205020404" pitchFamily="49" charset="0"/>
                <a:ea typeface="Helvetica Light" charset="0"/>
                <a:cs typeface="Courier New" panose="02070309020205020404" pitchFamily="49" charset="0"/>
              </a:rPr>
              <a:t>cascade</a:t>
            </a:r>
            <a:r>
              <a:rPr lang="en-US" sz="1600" dirty="0">
                <a:latin typeface="Helvetica Light" charset="0"/>
                <a:ea typeface="Helvetica Light" charset="0"/>
                <a:cs typeface="Helvetica Light" charset="0"/>
              </a:rPr>
              <a:t> table: {positive track ID, V0 ID, collision ID}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06B7D5-0BF7-794B-A0FF-40E73257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6BCC88-594F-A345-9B9E-6CE7073029D1}"/>
              </a:ext>
            </a:extLst>
          </p:cNvPr>
          <p:cNvSpPr txBox="1"/>
          <p:nvPr/>
        </p:nvSpPr>
        <p:spPr>
          <a:xfrm>
            <a:off x="2211741" y="5633815"/>
            <a:ext cx="7380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 Analysis/Tasks/PWGLF/lambdakzerobuilder.cxx, cascadebuilder.cxx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2EA194-E594-5345-B914-F5DA6577B3B6}"/>
              </a:ext>
            </a:extLst>
          </p:cNvPr>
          <p:cNvSpPr txBox="1"/>
          <p:nvPr/>
        </p:nvSpPr>
        <p:spPr>
          <a:xfrm>
            <a:off x="2211741" y="6206585"/>
            <a:ext cx="7595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[3] Analysis/Tasks/PWGLF/lambdakzeroanalysis.cxx, cascadeanalysis.cxx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504594-9D65-2542-8058-CA2EC812EE64}"/>
              </a:ext>
            </a:extLst>
          </p:cNvPr>
          <p:cNvSpPr/>
          <p:nvPr/>
        </p:nvSpPr>
        <p:spPr>
          <a:xfrm>
            <a:off x="2132955" y="4092255"/>
            <a:ext cx="7704322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ourier New" panose="02070309020205020404" pitchFamily="49" charset="0"/>
                <a:ea typeface="Helvetica Light" charset="0"/>
                <a:cs typeface="Courier New" panose="02070309020205020404" pitchFamily="49" charset="0"/>
              </a:rPr>
              <a:t>v0data</a:t>
            </a:r>
            <a:r>
              <a:rPr lang="en-US" sz="1600" dirty="0">
                <a:latin typeface="Courier New" panose="02070309020205020404" pitchFamily="49" charset="0"/>
                <a:ea typeface="Helvetica Light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latin typeface="Courier New" panose="02070309020205020404" pitchFamily="49" charset="0"/>
                <a:ea typeface="Helvetica Light" charset="0"/>
                <a:cs typeface="Courier New" panose="02070309020205020404" pitchFamily="49" charset="0"/>
              </a:rPr>
              <a:t>v0dataext, </a:t>
            </a:r>
            <a:r>
              <a:rPr lang="en-US" sz="1600" b="1" dirty="0" err="1">
                <a:latin typeface="Courier New" panose="02070309020205020404" pitchFamily="49" charset="0"/>
                <a:ea typeface="Helvetica Light" charset="0"/>
                <a:cs typeface="Courier New" panose="02070309020205020404" pitchFamily="49" charset="0"/>
              </a:rPr>
              <a:t>cascdata</a:t>
            </a:r>
            <a:r>
              <a:rPr lang="en-US" sz="1600" b="1" dirty="0">
                <a:latin typeface="Courier New" panose="02070309020205020404" pitchFamily="49" charset="0"/>
                <a:ea typeface="Helvetica Light" charset="0"/>
                <a:cs typeface="Courier New" panose="02070309020205020404" pitchFamily="49" charset="0"/>
              </a:rPr>
              <a:t>, </a:t>
            </a:r>
            <a:r>
              <a:rPr lang="en-US" sz="1600" b="1" dirty="0" err="1">
                <a:latin typeface="Courier New" panose="02070309020205020404" pitchFamily="49" charset="0"/>
                <a:ea typeface="Helvetica Light" charset="0"/>
                <a:cs typeface="Courier New" panose="02070309020205020404" pitchFamily="49" charset="0"/>
              </a:rPr>
              <a:t>cascdataext</a:t>
            </a:r>
            <a:r>
              <a:rPr lang="en-US" sz="1600" b="1" dirty="0">
                <a:latin typeface="Courier New" panose="02070309020205020404" pitchFamily="49" charset="0"/>
                <a:ea typeface="Helvetica Light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Helvetica Light" panose="020B0403020202020204" pitchFamily="34" charset="0"/>
                <a:ea typeface="Helvetica Light" charset="0"/>
                <a:cs typeface="Courier New" panose="02070309020205020404" pitchFamily="49" charset="0"/>
              </a:rPr>
              <a:t>tables: analysis-level info</a:t>
            </a:r>
            <a:endParaRPr lang="en-US" sz="1600" dirty="0">
              <a:latin typeface="Helvetica Light" panose="020B0403020202020204" pitchFamily="34" charset="0"/>
              <a:ea typeface="Helvetica Light" charset="0"/>
              <a:cs typeface="Helvetica Light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C347FD-05D1-434C-AB36-DB6F20F89E12}"/>
              </a:ext>
            </a:extLst>
          </p:cNvPr>
          <p:cNvSpPr/>
          <p:nvPr/>
        </p:nvSpPr>
        <p:spPr>
          <a:xfrm>
            <a:off x="857889" y="2900386"/>
            <a:ext cx="5479840" cy="58477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65C0"/>
                </a:solidFill>
                <a:latin typeface="Helvetica" pitchFamily="2" charset="0"/>
                <a:ea typeface="Helvetica Light" charset="0"/>
                <a:cs typeface="Helvetica Light" charset="0"/>
              </a:rPr>
              <a:t>Build</a:t>
            </a:r>
            <a:r>
              <a:rPr lang="en-US" sz="1600" dirty="0">
                <a:latin typeface="Helvetica Light" charset="0"/>
                <a:ea typeface="Helvetica Light" charset="0"/>
                <a:cs typeface="Helvetica Light" charset="0"/>
              </a:rPr>
              <a:t>: Regenerate all V0 and cascade properties for analysis using cascade and V0 </a:t>
            </a:r>
            <a:r>
              <a:rPr lang="en-US" sz="16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producer</a:t>
            </a:r>
            <a:r>
              <a:rPr lang="en-US" sz="1600" b="1" dirty="0">
                <a:solidFill>
                  <a:srgbClr val="0065C0"/>
                </a:solidFill>
                <a:latin typeface="Helvetica" pitchFamily="2" charset="0"/>
                <a:ea typeface="Helvetica Light" charset="0"/>
                <a:cs typeface="Helvetica Light" charset="0"/>
              </a:rPr>
              <a:t> </a:t>
            </a:r>
            <a:r>
              <a:rPr lang="en-US" sz="1600" dirty="0">
                <a:latin typeface="Helvetica Light" charset="0"/>
                <a:ea typeface="Helvetica Light" charset="0"/>
                <a:cs typeface="Helvetica Light" charset="0"/>
              </a:rPr>
              <a:t>tasks [1]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BF1CCF-2BA1-D647-BEC0-DA8BBC267D21}"/>
              </a:ext>
            </a:extLst>
          </p:cNvPr>
          <p:cNvSpPr/>
          <p:nvPr/>
        </p:nvSpPr>
        <p:spPr>
          <a:xfrm>
            <a:off x="7116506" y="2740254"/>
            <a:ext cx="3995836" cy="58477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65C0"/>
                </a:solidFill>
                <a:latin typeface="Helvetica" pitchFamily="2" charset="0"/>
                <a:ea typeface="Helvetica Light" charset="0"/>
                <a:cs typeface="Helvetica Light" charset="0"/>
              </a:rPr>
              <a:t>Find</a:t>
            </a:r>
            <a:r>
              <a:rPr lang="en-US" sz="1600" dirty="0">
                <a:latin typeface="Helvetica Light" charset="0"/>
                <a:ea typeface="Helvetica Light" charset="0"/>
                <a:cs typeface="Helvetica Light" charset="0"/>
              </a:rPr>
              <a:t>: find V0s and cascade from scratch, generate analysis tables [2]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2273DC-C4B9-A54B-A83F-CEF5559F8A90}"/>
              </a:ext>
            </a:extLst>
          </p:cNvPr>
          <p:cNvSpPr/>
          <p:nvPr/>
        </p:nvSpPr>
        <p:spPr>
          <a:xfrm>
            <a:off x="857890" y="4951835"/>
            <a:ext cx="10254452" cy="33855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rgbClr val="0065C0"/>
                </a:solidFill>
                <a:latin typeface="Helvetica" pitchFamily="2" charset="0"/>
                <a:ea typeface="Helvetica Light" charset="0"/>
                <a:cs typeface="Helvetica Light" charset="0"/>
              </a:rPr>
              <a:t>Analyse</a:t>
            </a:r>
            <a:r>
              <a:rPr lang="en-US" sz="1600" dirty="0">
                <a:latin typeface="Helvetica Light" charset="0"/>
                <a:ea typeface="Helvetica Light" charset="0"/>
                <a:cs typeface="Helvetica Light" charset="0"/>
              </a:rPr>
              <a:t>: </a:t>
            </a:r>
            <a:r>
              <a:rPr lang="en-US" sz="1600" dirty="0" err="1">
                <a:latin typeface="Helvetica Light" charset="0"/>
                <a:ea typeface="Helvetica Light" charset="0"/>
                <a:cs typeface="Helvetica Light" charset="0"/>
              </a:rPr>
              <a:t>Analyse</a:t>
            </a:r>
            <a:r>
              <a:rPr lang="en-US" sz="1600" dirty="0">
                <a:latin typeface="Helvetica Light" charset="0"/>
                <a:ea typeface="Helvetica Light" charset="0"/>
                <a:cs typeface="Helvetica Light" charset="0"/>
              </a:rPr>
              <a:t> the V0s and cascades via </a:t>
            </a:r>
            <a:r>
              <a:rPr lang="en-US" sz="16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consumer</a:t>
            </a:r>
            <a:r>
              <a:rPr lang="en-US" sz="1600" b="1" dirty="0">
                <a:solidFill>
                  <a:srgbClr val="0065C0"/>
                </a:solidFill>
                <a:latin typeface="Helvetica" pitchFamily="2" charset="0"/>
                <a:ea typeface="Helvetica Light" charset="0"/>
                <a:cs typeface="Helvetica Light" charset="0"/>
              </a:rPr>
              <a:t> </a:t>
            </a:r>
            <a:r>
              <a:rPr lang="en-US" sz="1600" dirty="0">
                <a:latin typeface="Helvetica Light" charset="0"/>
                <a:ea typeface="Helvetica Light" charset="0"/>
                <a:cs typeface="Helvetica Light" charset="0"/>
              </a:rPr>
              <a:t>tasks [3] (or any other analysis tasks interested!)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89B464-860C-6445-ABD4-88E37BF5EC22}"/>
              </a:ext>
            </a:extLst>
          </p:cNvPr>
          <p:cNvSpPr txBox="1"/>
          <p:nvPr/>
        </p:nvSpPr>
        <p:spPr>
          <a:xfrm>
            <a:off x="881191" y="1368705"/>
            <a:ext cx="2590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Converted AO2D.root files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FD3F9A53-6287-2243-9AAA-50BFDAD8629E}"/>
              </a:ext>
            </a:extLst>
          </p:cNvPr>
          <p:cNvSpPr/>
          <p:nvPr/>
        </p:nvSpPr>
        <p:spPr>
          <a:xfrm>
            <a:off x="3341576" y="2352534"/>
            <a:ext cx="512466" cy="371789"/>
          </a:xfrm>
          <a:prstGeom prst="down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619255-57D3-914D-A715-D3DF461595AD}"/>
              </a:ext>
            </a:extLst>
          </p:cNvPr>
          <p:cNvSpPr txBox="1"/>
          <p:nvPr/>
        </p:nvSpPr>
        <p:spPr>
          <a:xfrm>
            <a:off x="7116506" y="1788422"/>
            <a:ext cx="3995836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>
                <a:latin typeface="Courier New" panose="02070309020205020404" pitchFamily="49" charset="0"/>
                <a:ea typeface="Helvetica Light" charset="0"/>
                <a:cs typeface="Courier New" panose="02070309020205020404" pitchFamily="49" charset="0"/>
              </a:rPr>
              <a:t>Fulltracks</a:t>
            </a:r>
            <a:r>
              <a:rPr lang="en-US" sz="1600" b="1" dirty="0">
                <a:latin typeface="Courier New" panose="02070309020205020404" pitchFamily="49" charset="0"/>
                <a:ea typeface="Helvetica Light" charset="0"/>
                <a:cs typeface="Courier New" panose="02070309020205020404" pitchFamily="49" charset="0"/>
              </a:rPr>
              <a:t>, </a:t>
            </a:r>
            <a:r>
              <a:rPr lang="en-US" sz="1600" b="1" dirty="0" err="1">
                <a:latin typeface="Courier New" panose="02070309020205020404" pitchFamily="49" charset="0"/>
                <a:ea typeface="Helvetica Light" charset="0"/>
                <a:cs typeface="Courier New" panose="02070309020205020404" pitchFamily="49" charset="0"/>
              </a:rPr>
              <a:t>TracksExtended</a:t>
            </a:r>
            <a:r>
              <a:rPr lang="en-US" sz="1600" dirty="0">
                <a:latin typeface="Helvetica Light" panose="020B0403020202020204" pitchFamily="34" charset="0"/>
                <a:ea typeface="Helvetica Light" charset="0"/>
                <a:cs typeface="Courier New" panose="02070309020205020404" pitchFamily="49" charset="0"/>
              </a:rPr>
              <a:t> table</a:t>
            </a:r>
            <a:r>
              <a:rPr lang="en-US" sz="1600" dirty="0">
                <a:latin typeface="Helvetica Light" charset="0"/>
                <a:ea typeface="Helvetica Light" charset="0"/>
                <a:cs typeface="Helvetica Light" charset="0"/>
              </a:rPr>
              <a:t>s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358196B8-AE98-5A44-ABB1-EDA7EA9226C9}"/>
              </a:ext>
            </a:extLst>
          </p:cNvPr>
          <p:cNvSpPr/>
          <p:nvPr/>
        </p:nvSpPr>
        <p:spPr>
          <a:xfrm>
            <a:off x="8858191" y="2227476"/>
            <a:ext cx="512466" cy="407918"/>
          </a:xfrm>
          <a:prstGeom prst="down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9C4FF8-55D1-1D49-99F3-46E9AA88741F}"/>
              </a:ext>
            </a:extLst>
          </p:cNvPr>
          <p:cNvSpPr txBox="1"/>
          <p:nvPr/>
        </p:nvSpPr>
        <p:spPr>
          <a:xfrm>
            <a:off x="7116506" y="1508035"/>
            <a:ext cx="2590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Converted AO2D.root files</a:t>
            </a: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C9BD88AE-1241-2B44-A8C2-C8B9C3AF56AD}"/>
              </a:ext>
            </a:extLst>
          </p:cNvPr>
          <p:cNvSpPr/>
          <p:nvPr/>
        </p:nvSpPr>
        <p:spPr>
          <a:xfrm>
            <a:off x="8858191" y="3425222"/>
            <a:ext cx="512466" cy="566840"/>
          </a:xfrm>
          <a:prstGeom prst="down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7217586A-F3BB-A04E-93B1-8533573C97D7}"/>
              </a:ext>
            </a:extLst>
          </p:cNvPr>
          <p:cNvSpPr/>
          <p:nvPr/>
        </p:nvSpPr>
        <p:spPr>
          <a:xfrm>
            <a:off x="3341576" y="3583094"/>
            <a:ext cx="512466" cy="408968"/>
          </a:xfrm>
          <a:prstGeom prst="down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E60F5826-7F8A-5E49-BE58-37CD7C93A90A}"/>
              </a:ext>
            </a:extLst>
          </p:cNvPr>
          <p:cNvSpPr/>
          <p:nvPr/>
        </p:nvSpPr>
        <p:spPr>
          <a:xfrm>
            <a:off x="5905651" y="4491380"/>
            <a:ext cx="512466" cy="408968"/>
          </a:xfrm>
          <a:prstGeom prst="down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94AC61-693C-1744-B1DB-82A1549993E3}"/>
              </a:ext>
            </a:extLst>
          </p:cNvPr>
          <p:cNvSpPr txBox="1"/>
          <p:nvPr/>
        </p:nvSpPr>
        <p:spPr>
          <a:xfrm>
            <a:off x="2211740" y="5920200"/>
            <a:ext cx="7165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 Analysis/Tasks/PWGLF/lambdakzerofinder.cxx, cascadefinder.cxx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822E7F-544E-CA45-AB3D-F9BEB5C75A0D}"/>
              </a:ext>
            </a:extLst>
          </p:cNvPr>
          <p:cNvSpPr txBox="1"/>
          <p:nvPr/>
        </p:nvSpPr>
        <p:spPr>
          <a:xfrm rot="16200000">
            <a:off x="-744481" y="3264716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b="1" dirty="0">
                <a:latin typeface="Helvetica" pitchFamily="2" charset="0"/>
              </a:rPr>
              <a:t>Regular analysis flow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927778-EAF8-A34A-B14D-621B1544F28C}"/>
              </a:ext>
            </a:extLst>
          </p:cNvPr>
          <p:cNvSpPr txBox="1"/>
          <p:nvPr/>
        </p:nvSpPr>
        <p:spPr>
          <a:xfrm rot="5400000">
            <a:off x="10354797" y="2330346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b="1" dirty="0">
                <a:latin typeface="Helvetica" pitchFamily="2" charset="0"/>
              </a:rPr>
              <a:t>Cross-check/special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B3621FE-B0C4-3342-A078-CB824B162774}"/>
              </a:ext>
            </a:extLst>
          </p:cNvPr>
          <p:cNvSpPr/>
          <p:nvPr/>
        </p:nvSpPr>
        <p:spPr>
          <a:xfrm>
            <a:off x="4180780" y="3485161"/>
            <a:ext cx="1725500" cy="2378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400" dirty="0">
                <a:solidFill>
                  <a:schemeClr val="tx1"/>
                </a:solidFill>
                <a:latin typeface="Helvetica Light" panose="020B0403020202020204" pitchFamily="34" charset="0"/>
              </a:rPr>
              <a:t>Configure as filter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5264411-3B93-1840-AE8E-0D0AE5635C83}"/>
              </a:ext>
            </a:extLst>
          </p:cNvPr>
          <p:cNvSpPr/>
          <p:nvPr/>
        </p:nvSpPr>
        <p:spPr>
          <a:xfrm>
            <a:off x="9378999" y="3310975"/>
            <a:ext cx="1568636" cy="2378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400" dirty="0">
                <a:solidFill>
                  <a:schemeClr val="tx1"/>
                </a:solidFill>
                <a:latin typeface="Helvetica Light" panose="020B0403020202020204" pitchFamily="34" charset="0"/>
              </a:rPr>
              <a:t>Configure cuts</a:t>
            </a:r>
          </a:p>
        </p:txBody>
      </p:sp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8C4269DA-CDC4-0647-835C-0B340F0988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1021" y="3303551"/>
            <a:ext cx="625939" cy="618211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4F977C8-0991-AC45-B5FF-6D3D6DE611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09272" y="3149598"/>
            <a:ext cx="625939" cy="61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46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0D859-BCB8-1647-8F33-476360C1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93550"/>
          </a:xfrm>
        </p:spPr>
        <p:txBody>
          <a:bodyPr>
            <a:noAutofit/>
          </a:bodyPr>
          <a:lstStyle/>
          <a:p>
            <a:r>
              <a:rPr lang="en-BR" sz="3600" dirty="0">
                <a:latin typeface="Helvetica Light" panose="020B0403020202020204" pitchFamily="34" charset="0"/>
              </a:rPr>
              <a:t>Step 3: Λ invariant mass with extra dE/dx selection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CF489-F13A-F149-8506-59C6EB5EE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30E14-F918-C648-94E7-45493ADC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AF2586-A67B-9D41-B918-C16C358B6062}"/>
              </a:ext>
            </a:extLst>
          </p:cNvPr>
          <p:cNvSpPr txBox="1"/>
          <p:nvPr/>
        </p:nvSpPr>
        <p:spPr>
          <a:xfrm>
            <a:off x="6987059" y="1374836"/>
            <a:ext cx="443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dirty="0">
                <a:latin typeface="Helvetica Light" panose="020B0403020202020204" pitchFamily="34" charset="0"/>
              </a:rPr>
              <a:t>Okay, this worked! But… is the gain so small with dE/dx?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A91DC4-ADF6-0A41-A629-B712D2775A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1511" y="1374836"/>
            <a:ext cx="6267257" cy="444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96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0D859-BCB8-1647-8F33-476360C1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93550"/>
          </a:xfrm>
        </p:spPr>
        <p:txBody>
          <a:bodyPr>
            <a:noAutofit/>
          </a:bodyPr>
          <a:lstStyle/>
          <a:p>
            <a:r>
              <a:rPr lang="en-BR" sz="3600" dirty="0">
                <a:latin typeface="Helvetica Light" panose="020B0403020202020204" pitchFamily="34" charset="0"/>
              </a:rPr>
              <a:t>Step 3: Λ invariant mass with extra dE/dx selection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CF489-F13A-F149-8506-59C6EB5EE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30E14-F918-C648-94E7-45493ADC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21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AF2586-A67B-9D41-B918-C16C358B6062}"/>
              </a:ext>
            </a:extLst>
          </p:cNvPr>
          <p:cNvSpPr txBox="1"/>
          <p:nvPr/>
        </p:nvSpPr>
        <p:spPr>
          <a:xfrm>
            <a:off x="6987059" y="1374836"/>
            <a:ext cx="4430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dirty="0">
                <a:latin typeface="Helvetica Light" panose="020B0403020202020204" pitchFamily="34" charset="0"/>
              </a:rPr>
              <a:t>Okay, this worked! But… is the gain so small with dE/dx?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BR" dirty="0">
                <a:latin typeface="Helvetica Light" panose="020B0403020202020204" pitchFamily="34" charset="0"/>
              </a:rPr>
              <a:t>Actually, no! Remember this: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A91DC4-ADF6-0A41-A629-B712D2775A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1511" y="1374836"/>
            <a:ext cx="6267257" cy="4448979"/>
          </a:xfrm>
          <a:prstGeom prst="rect">
            <a:avLst/>
          </a:prstGeom>
        </p:spPr>
      </p:pic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41B53F8C-127A-E540-B767-2535E250D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059" y="2481149"/>
            <a:ext cx="4694382" cy="3614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2B3D2B-8D12-674F-80EE-FBFECBD48DEC}"/>
              </a:ext>
            </a:extLst>
          </p:cNvPr>
          <p:cNvSpPr txBox="1"/>
          <p:nvPr/>
        </p:nvSpPr>
        <p:spPr>
          <a:xfrm>
            <a:off x="6640409" y="6054328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dirty="0">
                <a:latin typeface="Helvetica Light" panose="020B0403020202020204" pitchFamily="34" charset="0"/>
              </a:rPr>
              <a:t>There’s a dE/dx pre-selection applied here!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19B1F44-68B2-824B-B246-7FACB449EEAA}"/>
              </a:ext>
            </a:extLst>
          </p:cNvPr>
          <p:cNvSpPr/>
          <p:nvPr/>
        </p:nvSpPr>
        <p:spPr>
          <a:xfrm>
            <a:off x="6428768" y="3200400"/>
            <a:ext cx="1371341" cy="3048000"/>
          </a:xfrm>
          <a:custGeom>
            <a:avLst/>
            <a:gdLst>
              <a:gd name="connsiteX0" fmla="*/ 407355 w 1598846"/>
              <a:gd name="connsiteY0" fmla="*/ 3145504 h 3269959"/>
              <a:gd name="connsiteX1" fmla="*/ 19428 w 1598846"/>
              <a:gd name="connsiteY1" fmla="*/ 2951540 h 3269959"/>
              <a:gd name="connsiteX2" fmla="*/ 947682 w 1598846"/>
              <a:gd name="connsiteY2" fmla="*/ 402304 h 3269959"/>
              <a:gd name="connsiteX3" fmla="*/ 1598846 w 1598846"/>
              <a:gd name="connsiteY3" fmla="*/ 42086 h 3269959"/>
              <a:gd name="connsiteX0" fmla="*/ 400287 w 1591778"/>
              <a:gd name="connsiteY0" fmla="*/ 3113949 h 3222550"/>
              <a:gd name="connsiteX1" fmla="*/ 12360 w 1591778"/>
              <a:gd name="connsiteY1" fmla="*/ 2919985 h 3222550"/>
              <a:gd name="connsiteX2" fmla="*/ 802068 w 1591778"/>
              <a:gd name="connsiteY2" fmla="*/ 647840 h 3222550"/>
              <a:gd name="connsiteX3" fmla="*/ 1591778 w 1591778"/>
              <a:gd name="connsiteY3" fmla="*/ 10531 h 3222550"/>
              <a:gd name="connsiteX0" fmla="*/ 187557 w 1379048"/>
              <a:gd name="connsiteY0" fmla="*/ 3113949 h 3133366"/>
              <a:gd name="connsiteX1" fmla="*/ 49012 w 1379048"/>
              <a:gd name="connsiteY1" fmla="*/ 2268822 h 3133366"/>
              <a:gd name="connsiteX2" fmla="*/ 589338 w 1379048"/>
              <a:gd name="connsiteY2" fmla="*/ 647840 h 3133366"/>
              <a:gd name="connsiteX3" fmla="*/ 1379048 w 1379048"/>
              <a:gd name="connsiteY3" fmla="*/ 10531 h 3133366"/>
              <a:gd name="connsiteX0" fmla="*/ 179850 w 1371341"/>
              <a:gd name="connsiteY0" fmla="*/ 3113949 h 3113949"/>
              <a:gd name="connsiteX1" fmla="*/ 41305 w 1371341"/>
              <a:gd name="connsiteY1" fmla="*/ 2268822 h 3113949"/>
              <a:gd name="connsiteX2" fmla="*/ 581631 w 1371341"/>
              <a:gd name="connsiteY2" fmla="*/ 647840 h 3113949"/>
              <a:gd name="connsiteX3" fmla="*/ 1371341 w 1371341"/>
              <a:gd name="connsiteY3" fmla="*/ 10531 h 311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341" h="3113949">
                <a:moveTo>
                  <a:pt x="179850" y="3113949"/>
                </a:moveTo>
                <a:cubicBezTo>
                  <a:pt x="-31432" y="2802222"/>
                  <a:pt x="-25658" y="2679840"/>
                  <a:pt x="41305" y="2268822"/>
                </a:cubicBezTo>
                <a:cubicBezTo>
                  <a:pt x="108268" y="1857804"/>
                  <a:pt x="318395" y="1132749"/>
                  <a:pt x="581631" y="647840"/>
                </a:cubicBezTo>
                <a:cubicBezTo>
                  <a:pt x="844867" y="162931"/>
                  <a:pt x="1177377" y="-51815"/>
                  <a:pt x="1371341" y="10531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FA77D4-2E8D-164F-8C08-F929B8A25738}"/>
              </a:ext>
            </a:extLst>
          </p:cNvPr>
          <p:cNvSpPr txBox="1"/>
          <p:nvPr/>
        </p:nvSpPr>
        <p:spPr>
          <a:xfrm>
            <a:off x="891341" y="6054328"/>
            <a:ext cx="5105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1200" dirty="0">
                <a:latin typeface="Helvetica Light" panose="020B0403020202020204" pitchFamily="34" charset="0"/>
              </a:rPr>
              <a:t>The code after this step: </a:t>
            </a:r>
          </a:p>
          <a:p>
            <a:r>
              <a:rPr lang="en-US" sz="1200" dirty="0">
                <a:latin typeface="Helvetica Light" panose="020B0403020202020204" pitchFamily="34" charset="0"/>
                <a:hlinkClick r:id="rId4"/>
              </a:rPr>
              <a:t>https://www.dropbox.com/s/vib3h1mngn8v9zf/LFStrangeTut3.cxx?dl=0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endParaRPr lang="en-BR" sz="1200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768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6395C-EA3B-9944-9334-0700B0C67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BR" dirty="0">
                <a:latin typeface="Helvetica Light" panose="020B0403020202020204" pitchFamily="34" charset="0"/>
              </a:rPr>
              <a:t>Hands-on part 2 (‘bonus’) </a:t>
            </a:r>
            <a:br>
              <a:rPr lang="en-BR" dirty="0">
                <a:latin typeface="Helvetica Light" panose="020B0403020202020204" pitchFamily="34" charset="0"/>
              </a:rPr>
            </a:br>
            <a:r>
              <a:rPr lang="en-BR" b="1" dirty="0">
                <a:latin typeface="Helvetica" pitchFamily="2" charset="0"/>
              </a:rPr>
              <a:t>Creating custom tables as desired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95B329-CB2D-814E-B3BD-4195C9DDF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C17B5-6DFA-A34F-8FEB-6504AB230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51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0D859-BCB8-1647-8F33-476360C1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93550"/>
          </a:xfrm>
        </p:spPr>
        <p:txBody>
          <a:bodyPr>
            <a:noAutofit/>
          </a:bodyPr>
          <a:lstStyle/>
          <a:p>
            <a:r>
              <a:rPr lang="en-BR" sz="3600" dirty="0">
                <a:latin typeface="Helvetica Light" panose="020B0403020202020204" pitchFamily="34" charset="0"/>
              </a:rPr>
              <a:t>Step 4: An important feature: creating custom tables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CF489-F13A-F149-8506-59C6EB5EE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30E14-F918-C648-94E7-45493ADC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23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AF2586-A67B-9D41-B918-C16C358B6062}"/>
              </a:ext>
            </a:extLst>
          </p:cNvPr>
          <p:cNvSpPr txBox="1"/>
          <p:nvPr/>
        </p:nvSpPr>
        <p:spPr>
          <a:xfrm>
            <a:off x="1599675" y="1860549"/>
            <a:ext cx="89926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2000" dirty="0">
                <a:latin typeface="Helvetica Light" panose="020B0403020202020204" pitchFamily="34" charset="0"/>
              </a:rPr>
              <a:t>Tables are the cornerstone data container in O2. </a:t>
            </a:r>
          </a:p>
          <a:p>
            <a:r>
              <a:rPr lang="en-BR" sz="2000" dirty="0">
                <a:latin typeface="Helvetica Light" panose="020B0403020202020204" pitchFamily="34" charset="0"/>
              </a:rPr>
              <a:t>					…but they are not only those we provided! </a:t>
            </a:r>
          </a:p>
          <a:p>
            <a:endParaRPr lang="en-BR" sz="2000" dirty="0">
              <a:latin typeface="Helvetica Light" panose="020B04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2000" dirty="0">
                <a:latin typeface="Helvetica Light" panose="020B0403020202020204" pitchFamily="34" charset="0"/>
              </a:rPr>
              <a:t>You can have your own, </a:t>
            </a:r>
            <a:r>
              <a:rPr lang="en-BR" sz="2000" dirty="0">
                <a:solidFill>
                  <a:srgbClr val="0165C0"/>
                </a:solidFill>
                <a:latin typeface="Helvetica Light" panose="020B0403020202020204" pitchFamily="34" charset="0"/>
              </a:rPr>
              <a:t>fully customized, skimmed / derived table!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R" sz="2000" dirty="0">
              <a:solidFill>
                <a:srgbClr val="0165C0"/>
              </a:solidFill>
              <a:latin typeface="Helvetica Light" panose="020B04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2000" dirty="0">
                <a:latin typeface="Helvetica Light" panose="020B0403020202020204" pitchFamily="34" charset="0"/>
              </a:rPr>
              <a:t>This is useful for data reduction and optimizing your algorithm!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R" sz="2000" dirty="0">
              <a:latin typeface="Helvetica Light" panose="020B04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2000" dirty="0">
                <a:latin typeface="Helvetica Light" panose="020B0403020202020204" pitchFamily="34" charset="0"/>
              </a:rPr>
              <a:t>Here, we’ll walk you through a very basic example: </a:t>
            </a:r>
          </a:p>
          <a:p>
            <a:endParaRPr lang="en-BR" sz="2000" dirty="0">
              <a:latin typeface="Helvetica Light" panose="020B0403020202020204" pitchFamily="34" charset="0"/>
            </a:endParaRPr>
          </a:p>
          <a:p>
            <a:r>
              <a:rPr lang="en-BR" sz="2000" dirty="0">
                <a:latin typeface="Helvetica Light" panose="020B0403020202020204" pitchFamily="34" charset="0"/>
              </a:rPr>
              <a:t>Let’s say you’re now happy with your dE/dx-selected Lambda candidates and you want to save their invariant masses for posterior analysis in a new table. </a:t>
            </a:r>
            <a:r>
              <a:rPr lang="en-BR" sz="2000" dirty="0">
                <a:solidFill>
                  <a:srgbClr val="0165C0"/>
                </a:solidFill>
                <a:latin typeface="Helvetica Light" panose="020B0403020202020204" pitchFamily="34" charset="0"/>
              </a:rPr>
              <a:t>It’s less data! So let’s do it… </a:t>
            </a:r>
          </a:p>
        </p:txBody>
      </p:sp>
    </p:spTree>
    <p:extLst>
      <p:ext uri="{BB962C8B-B14F-4D97-AF65-F5344CB8AC3E}">
        <p14:creationId xmlns:p14="http://schemas.microsoft.com/office/powerpoint/2010/main" val="4068362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0D859-BCB8-1647-8F33-476360C1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93550"/>
          </a:xfrm>
        </p:spPr>
        <p:txBody>
          <a:bodyPr>
            <a:normAutofit fontScale="90000"/>
          </a:bodyPr>
          <a:lstStyle/>
          <a:p>
            <a:r>
              <a:rPr lang="en-BR" dirty="0">
                <a:latin typeface="Helvetica Light" panose="020B0403020202020204" pitchFamily="34" charset="0"/>
              </a:rPr>
              <a:t>Step 4: Declaring a custom table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CF489-F13A-F149-8506-59C6EB5EE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30E14-F918-C648-94E7-45493ADC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24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AF2586-A67B-9D41-B918-C16C358B6062}"/>
              </a:ext>
            </a:extLst>
          </p:cNvPr>
          <p:cNvSpPr txBox="1"/>
          <p:nvPr/>
        </p:nvSpPr>
        <p:spPr>
          <a:xfrm>
            <a:off x="1350294" y="1420770"/>
            <a:ext cx="8992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2000" dirty="0">
                <a:latin typeface="Helvetica Light" panose="020B0403020202020204" pitchFamily="34" charset="0"/>
              </a:rPr>
              <a:t>You can declare a custom table even inside your own task cxx file! See:</a:t>
            </a:r>
            <a:endParaRPr lang="en-BR" sz="2000" dirty="0">
              <a:solidFill>
                <a:srgbClr val="0165C0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0A621CB-E1F1-2C4B-BCFB-3202D816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879600"/>
            <a:ext cx="12014200" cy="3098800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2B4B3658-467B-4046-A68D-637542C5B7CC}"/>
              </a:ext>
            </a:extLst>
          </p:cNvPr>
          <p:cNvSpPr/>
          <p:nvPr/>
        </p:nvSpPr>
        <p:spPr>
          <a:xfrm>
            <a:off x="5989841" y="2071434"/>
            <a:ext cx="2971800" cy="657291"/>
          </a:xfrm>
          <a:prstGeom prst="wedgeRectCallout">
            <a:avLst>
              <a:gd name="adj1" fmla="val -76044"/>
              <a:gd name="adj2" fmla="val 5721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R" dirty="0">
                <a:latin typeface="Helvetica Light" panose="020B0403020202020204" pitchFamily="34" charset="0"/>
              </a:rPr>
              <a:t>Collision index: allows for collision grouping</a:t>
            </a: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5373DA53-04E5-184C-BB65-69CEA7C72C0A}"/>
              </a:ext>
            </a:extLst>
          </p:cNvPr>
          <p:cNvSpPr/>
          <p:nvPr/>
        </p:nvSpPr>
        <p:spPr>
          <a:xfrm>
            <a:off x="5989841" y="2920559"/>
            <a:ext cx="2971800" cy="304517"/>
          </a:xfrm>
          <a:prstGeom prst="wedgeRectCallout">
            <a:avLst>
              <a:gd name="adj1" fmla="val -71848"/>
              <a:gd name="adj2" fmla="val 1172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R" dirty="0">
                <a:latin typeface="Helvetica Light" panose="020B0403020202020204" pitchFamily="34" charset="0"/>
              </a:rPr>
              <a:t>Your favorite information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1C928234-8615-3742-A01E-1CBDDC733477}"/>
              </a:ext>
            </a:extLst>
          </p:cNvPr>
          <p:cNvSpPr/>
          <p:nvPr/>
        </p:nvSpPr>
        <p:spPr>
          <a:xfrm>
            <a:off x="8206569" y="4405827"/>
            <a:ext cx="2971800" cy="304517"/>
          </a:xfrm>
          <a:prstGeom prst="wedgeRectCallout">
            <a:avLst>
              <a:gd name="adj1" fmla="val -28025"/>
              <a:gd name="adj2" fmla="val -2385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R" dirty="0">
                <a:latin typeface="Helvetica Light" panose="020B0403020202020204" pitchFamily="34" charset="0"/>
              </a:rPr>
              <a:t>Declaring the table</a:t>
            </a: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DA28865D-074F-4B48-ADEC-1B49CD444437}"/>
              </a:ext>
            </a:extLst>
          </p:cNvPr>
          <p:cNvSpPr/>
          <p:nvPr/>
        </p:nvSpPr>
        <p:spPr>
          <a:xfrm>
            <a:off x="2844859" y="5136280"/>
            <a:ext cx="4248667" cy="1001284"/>
          </a:xfrm>
          <a:prstGeom prst="wedgeRectCallout">
            <a:avLst>
              <a:gd name="adj1" fmla="val -34221"/>
              <a:gd name="adj2" fmla="val -1056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R" dirty="0">
                <a:latin typeface="Helvetica Light" panose="020B0403020202020204" pitchFamily="34" charset="0"/>
              </a:rPr>
              <a:t>Statement to the framework: this task produces this table! Important for automatic task ordering</a:t>
            </a:r>
          </a:p>
        </p:txBody>
      </p:sp>
    </p:spTree>
    <p:extLst>
      <p:ext uri="{BB962C8B-B14F-4D97-AF65-F5344CB8AC3E}">
        <p14:creationId xmlns:p14="http://schemas.microsoft.com/office/powerpoint/2010/main" val="2809698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0D859-BCB8-1647-8F33-476360C1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93550"/>
          </a:xfrm>
        </p:spPr>
        <p:txBody>
          <a:bodyPr>
            <a:normAutofit fontScale="90000"/>
          </a:bodyPr>
          <a:lstStyle/>
          <a:p>
            <a:r>
              <a:rPr lang="en-BR" dirty="0">
                <a:latin typeface="Helvetica Light" panose="020B0403020202020204" pitchFamily="34" charset="0"/>
              </a:rPr>
              <a:t>Step 4: Filling a custom table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CF489-F13A-F149-8506-59C6EB5EE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30E14-F918-C648-94E7-45493ADC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621CB-E1F1-2C4B-BCFB-3202D816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7355" y="1182875"/>
            <a:ext cx="11129839" cy="4583666"/>
          </a:xfrm>
          <a:prstGeom prst="rect">
            <a:avLst/>
          </a:prstGeom>
        </p:spPr>
      </p:pic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5373DA53-04E5-184C-BB65-69CEA7C72C0A}"/>
              </a:ext>
            </a:extLst>
          </p:cNvPr>
          <p:cNvSpPr/>
          <p:nvPr/>
        </p:nvSpPr>
        <p:spPr>
          <a:xfrm>
            <a:off x="5851295" y="4624667"/>
            <a:ext cx="4955250" cy="653913"/>
          </a:xfrm>
          <a:prstGeom prst="wedgeRectCallout">
            <a:avLst>
              <a:gd name="adj1" fmla="val -65977"/>
              <a:gd name="adj2" fmla="val -6455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R" dirty="0">
                <a:latin typeface="Helvetica Light" panose="020B0403020202020204" pitchFamily="34" charset="0"/>
              </a:rPr>
              <a:t>Fill the skimmed information table: provide data elements in order!</a:t>
            </a:r>
          </a:p>
        </p:txBody>
      </p:sp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A1B34DF5-B36B-E448-99BA-0693A433B881}"/>
              </a:ext>
            </a:extLst>
          </p:cNvPr>
          <p:cNvSpPr/>
          <p:nvPr/>
        </p:nvSpPr>
        <p:spPr>
          <a:xfrm>
            <a:off x="4839913" y="1274616"/>
            <a:ext cx="4955250" cy="295900"/>
          </a:xfrm>
          <a:prstGeom prst="wedgeRectCallout">
            <a:avLst>
              <a:gd name="adj1" fmla="val -54514"/>
              <a:gd name="adj2" fmla="val 307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R" dirty="0">
                <a:latin typeface="Helvetica Light" panose="020B0403020202020204" pitchFamily="34" charset="0"/>
              </a:rPr>
              <a:t>Bookkeeping of skim fraction (for info!)</a:t>
            </a:r>
          </a:p>
        </p:txBody>
      </p:sp>
    </p:spTree>
    <p:extLst>
      <p:ext uri="{BB962C8B-B14F-4D97-AF65-F5344CB8AC3E}">
        <p14:creationId xmlns:p14="http://schemas.microsoft.com/office/powerpoint/2010/main" val="2923468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0D859-BCB8-1647-8F33-476360C1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" y="274638"/>
            <a:ext cx="12070080" cy="693550"/>
          </a:xfrm>
        </p:spPr>
        <p:txBody>
          <a:bodyPr>
            <a:noAutofit/>
          </a:bodyPr>
          <a:lstStyle/>
          <a:p>
            <a:r>
              <a:rPr lang="en-BR" sz="3600" dirty="0">
                <a:latin typeface="Helvetica Light" panose="020B0403020202020204" pitchFamily="34" charset="0"/>
              </a:rPr>
              <a:t>Step 4: Declaring a sub-task that uses this information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CF489-F13A-F149-8506-59C6EB5EE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30E14-F918-C648-94E7-45493ADC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621CB-E1F1-2C4B-BCFB-3202D816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36235" y="1177859"/>
            <a:ext cx="9571786" cy="3935067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07ACFE0-BE48-594D-8B26-2F8355A21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51" y="5322598"/>
            <a:ext cx="7021969" cy="1444997"/>
          </a:xfrm>
          <a:prstGeom prst="rect">
            <a:avLst/>
          </a:prstGeom>
        </p:spPr>
      </p:pic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F34D9AD7-A499-664E-BDB3-8F1B5E12B1AB}"/>
              </a:ext>
            </a:extLst>
          </p:cNvPr>
          <p:cNvSpPr/>
          <p:nvPr/>
        </p:nvSpPr>
        <p:spPr>
          <a:xfrm>
            <a:off x="7691626" y="3100354"/>
            <a:ext cx="3890774" cy="657291"/>
          </a:xfrm>
          <a:prstGeom prst="wedgeRectCallout">
            <a:avLst>
              <a:gd name="adj1" fmla="val -69990"/>
              <a:gd name="adj2" fmla="val 6354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R" dirty="0">
                <a:latin typeface="Helvetica Light" panose="020B0403020202020204" pitchFamily="34" charset="0"/>
              </a:rPr>
              <a:t>Simple and intuitive looping</a:t>
            </a:r>
          </a:p>
        </p:txBody>
      </p:sp>
    </p:spTree>
    <p:extLst>
      <p:ext uri="{BB962C8B-B14F-4D97-AF65-F5344CB8AC3E}">
        <p14:creationId xmlns:p14="http://schemas.microsoft.com/office/powerpoint/2010/main" val="3484218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0D859-BCB8-1647-8F33-476360C1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93550"/>
          </a:xfrm>
        </p:spPr>
        <p:txBody>
          <a:bodyPr>
            <a:normAutofit fontScale="90000"/>
          </a:bodyPr>
          <a:lstStyle/>
          <a:p>
            <a:r>
              <a:rPr lang="en-BR" dirty="0">
                <a:latin typeface="Helvetica Light" panose="020B0403020202020204" pitchFamily="34" charset="0"/>
              </a:rPr>
              <a:t>Step 4: The skimming example: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CF489-F13A-F149-8506-59C6EB5EE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30E14-F918-C648-94E7-45493ADC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27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7041FE-0E12-F244-B6A8-6772FB89B350}"/>
              </a:ext>
            </a:extLst>
          </p:cNvPr>
          <p:cNvSpPr txBox="1"/>
          <p:nvPr/>
        </p:nvSpPr>
        <p:spPr>
          <a:xfrm>
            <a:off x="891341" y="6054328"/>
            <a:ext cx="5105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1200" dirty="0">
                <a:latin typeface="Helvetica Light" panose="020B0403020202020204" pitchFamily="34" charset="0"/>
              </a:rPr>
              <a:t>The code after this step: </a:t>
            </a:r>
          </a:p>
          <a:p>
            <a:r>
              <a:rPr lang="en-US" sz="1200" dirty="0">
                <a:latin typeface="Helvetica Light" panose="020B0403020202020204" pitchFamily="34" charset="0"/>
                <a:hlinkClick r:id="rId2"/>
              </a:rPr>
              <a:t>https://www.dropbox.com/s/mluv518alerks76/LFStrangeTut4.cxx?dl=0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endParaRPr lang="en-BR" sz="1200" dirty="0">
              <a:latin typeface="Helvetica Light" panose="020B0403020202020204" pitchFamily="34" charset="0"/>
            </a:endParaRP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D3872D40-0353-5A49-8D24-10A0D0D759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8"/>
          <a:stretch/>
        </p:blipFill>
        <p:spPr>
          <a:xfrm>
            <a:off x="609600" y="1366521"/>
            <a:ext cx="3838877" cy="27963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28F58D-1761-B547-BE1E-05F2747EBBF4}"/>
              </a:ext>
            </a:extLst>
          </p:cNvPr>
          <p:cNvSpPr txBox="1"/>
          <p:nvPr/>
        </p:nvSpPr>
        <p:spPr>
          <a:xfrm>
            <a:off x="219364" y="4501748"/>
            <a:ext cx="4440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2400" dirty="0">
                <a:latin typeface="Helvetica Light" panose="020B0403020202020204" pitchFamily="34" charset="0"/>
              </a:rPr>
              <a:t>2224K  / 56K = </a:t>
            </a:r>
            <a:r>
              <a:rPr lang="en-BR" sz="2400" b="1" dirty="0">
                <a:latin typeface="Helvetica" pitchFamily="2" charset="0"/>
              </a:rPr>
              <a:t>40x reduction!</a:t>
            </a:r>
          </a:p>
        </p:txBody>
      </p:sp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4608235C-64D4-7548-BB17-D73B43F39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955" y="1097019"/>
            <a:ext cx="6888879" cy="48284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9E3511-AA63-4249-B2F3-3DA57D6A8A25}"/>
              </a:ext>
            </a:extLst>
          </p:cNvPr>
          <p:cNvSpPr txBox="1"/>
          <p:nvPr/>
        </p:nvSpPr>
        <p:spPr>
          <a:xfrm>
            <a:off x="6880814" y="5743055"/>
            <a:ext cx="367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2400" dirty="0">
                <a:latin typeface="Helvetica Light" panose="020B0403020202020204" pitchFamily="34" charset="0"/>
              </a:rPr>
              <a:t>The same analysis result!</a:t>
            </a:r>
            <a:endParaRPr lang="en-BR" sz="24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4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262AF-1255-424B-B248-540E591B6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 dirty="0">
                <a:latin typeface="Helvetica Light" panose="020B040302020202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C0427-2B4D-034F-AC58-B9A445D20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R" dirty="0">
                <a:latin typeface="Helvetica Light" panose="020B0403020202020204" pitchFamily="34" charset="0"/>
              </a:rPr>
              <a:t>Here, you saw:</a:t>
            </a:r>
          </a:p>
          <a:p>
            <a:pPr lvl="1"/>
            <a:r>
              <a:rPr lang="en-BR" dirty="0">
                <a:latin typeface="Helvetica Light" panose="020B0403020202020204" pitchFamily="34" charset="0"/>
              </a:rPr>
              <a:t>an </a:t>
            </a:r>
            <a:r>
              <a:rPr lang="en-BR" dirty="0">
                <a:solidFill>
                  <a:srgbClr val="0165C0"/>
                </a:solidFill>
                <a:latin typeface="Helvetica Light" panose="020B0403020202020204" pitchFamily="34" charset="0"/>
              </a:rPr>
              <a:t>example V0 analysis</a:t>
            </a:r>
          </a:p>
          <a:p>
            <a:pPr lvl="1"/>
            <a:r>
              <a:rPr lang="en-BR" dirty="0">
                <a:latin typeface="Helvetica Light" panose="020B0403020202020204" pitchFamily="34" charset="0"/>
              </a:rPr>
              <a:t>how to apply </a:t>
            </a:r>
            <a:r>
              <a:rPr lang="en-BR" dirty="0">
                <a:solidFill>
                  <a:srgbClr val="0165C0"/>
                </a:solidFill>
                <a:latin typeface="Helvetica Light" panose="020B0403020202020204" pitchFamily="34" charset="0"/>
              </a:rPr>
              <a:t>topological selections </a:t>
            </a:r>
          </a:p>
          <a:p>
            <a:pPr lvl="1"/>
            <a:r>
              <a:rPr lang="en-BR" dirty="0">
                <a:latin typeface="Helvetica Light" panose="020B0403020202020204" pitchFamily="34" charset="0"/>
              </a:rPr>
              <a:t>how to apply </a:t>
            </a:r>
            <a:r>
              <a:rPr lang="en-BR" dirty="0">
                <a:solidFill>
                  <a:srgbClr val="0165C0"/>
                </a:solidFill>
                <a:latin typeface="Helvetica Light" panose="020B0403020202020204" pitchFamily="34" charset="0"/>
              </a:rPr>
              <a:t>PID information </a:t>
            </a:r>
          </a:p>
          <a:p>
            <a:pPr lvl="1"/>
            <a:r>
              <a:rPr lang="en-BR" dirty="0">
                <a:latin typeface="Helvetica Light" panose="020B0403020202020204" pitchFamily="34" charset="0"/>
              </a:rPr>
              <a:t>how to construct </a:t>
            </a:r>
            <a:r>
              <a:rPr lang="en-BR" dirty="0">
                <a:solidFill>
                  <a:srgbClr val="0165C0"/>
                </a:solidFill>
                <a:latin typeface="Helvetica Light" panose="020B0403020202020204" pitchFamily="34" charset="0"/>
              </a:rPr>
              <a:t>a custom table </a:t>
            </a:r>
            <a:r>
              <a:rPr lang="en-BR" dirty="0">
                <a:latin typeface="Helvetica Light" panose="020B0403020202020204" pitchFamily="34" charset="0"/>
              </a:rPr>
              <a:t>with selected information for posterior analysis</a:t>
            </a:r>
          </a:p>
          <a:p>
            <a:pPr lvl="1"/>
            <a:endParaRPr lang="en-BR" sz="800" dirty="0">
              <a:latin typeface="Helvetica Light" panose="020B0403020202020204" pitchFamily="34" charset="0"/>
            </a:endParaRPr>
          </a:p>
          <a:p>
            <a:r>
              <a:rPr lang="en-BR" dirty="0">
                <a:latin typeface="Helvetica Light" panose="020B0403020202020204" pitchFamily="34" charset="0"/>
              </a:rPr>
              <a:t>It goes way beyond: cascades, nuclei, etc!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B18BEF-65AE-AF4B-BE3B-80C82195A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989D3-4F14-E545-8E95-822F4E93D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5BD8B1-0A3D-114E-BA07-FDC11D36354D}"/>
              </a:ext>
            </a:extLst>
          </p:cNvPr>
          <p:cNvSpPr txBox="1"/>
          <p:nvPr/>
        </p:nvSpPr>
        <p:spPr>
          <a:xfrm>
            <a:off x="9376252" y="5998587"/>
            <a:ext cx="2040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32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75670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4FC4-04D4-0842-9B53-5E50C16C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4606"/>
            <a:ext cx="10972800" cy="712206"/>
          </a:xfrm>
        </p:spPr>
        <p:txBody>
          <a:bodyPr>
            <a:normAutofit fontScale="90000"/>
          </a:bodyPr>
          <a:lstStyle/>
          <a:p>
            <a:r>
              <a:rPr lang="en-BR" sz="4000" dirty="0">
                <a:latin typeface="Helvetica Light" panose="020B0403020202020204" pitchFamily="34" charset="0"/>
              </a:rPr>
              <a:t>Candidate</a:t>
            </a:r>
            <a:r>
              <a:rPr lang="en-BR" dirty="0">
                <a:latin typeface="Helvetica Light" panose="020B0403020202020204" pitchFamily="34" charset="0"/>
              </a:rPr>
              <a:t> combinatorics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3B031-A3D5-C24E-90DB-6EA01AAEF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F9E1F8-8CE3-6042-9301-7A476FF59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3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C8254C1-2303-8D48-8E16-A6BC1475903C}"/>
              </a:ext>
            </a:extLst>
          </p:cNvPr>
          <p:cNvSpPr/>
          <p:nvPr/>
        </p:nvSpPr>
        <p:spPr>
          <a:xfrm>
            <a:off x="1264320" y="1457183"/>
            <a:ext cx="3899339" cy="34263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0D208E-70F6-264F-82DA-96D5F078A937}"/>
              </a:ext>
            </a:extLst>
          </p:cNvPr>
          <p:cNvSpPr txBox="1"/>
          <p:nvPr/>
        </p:nvSpPr>
        <p:spPr>
          <a:xfrm>
            <a:off x="2151150" y="1206787"/>
            <a:ext cx="2170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1400" b="1" dirty="0">
                <a:latin typeface="Helvetica" pitchFamily="2" charset="0"/>
              </a:rPr>
              <a:t>All possible candidates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E0D062-745A-4140-BDF8-0256F12F7F65}"/>
              </a:ext>
            </a:extLst>
          </p:cNvPr>
          <p:cNvSpPr/>
          <p:nvPr/>
        </p:nvSpPr>
        <p:spPr>
          <a:xfrm>
            <a:off x="1619043" y="1996356"/>
            <a:ext cx="3189890" cy="269275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033C16-3E89-6843-A05F-4296CF7DF660}"/>
              </a:ext>
            </a:extLst>
          </p:cNvPr>
          <p:cNvSpPr txBox="1"/>
          <p:nvPr/>
        </p:nvSpPr>
        <p:spPr>
          <a:xfrm>
            <a:off x="1905024" y="1741346"/>
            <a:ext cx="2574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1400" b="1" dirty="0">
                <a:latin typeface="Helvetica" pitchFamily="2" charset="0"/>
              </a:rPr>
              <a:t>Index pairs, triplets in AO2D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6567FA-1C81-3F44-A2AD-4587BC6F50D9}"/>
              </a:ext>
            </a:extLst>
          </p:cNvPr>
          <p:cNvSpPr/>
          <p:nvPr/>
        </p:nvSpPr>
        <p:spPr>
          <a:xfrm>
            <a:off x="1975079" y="2423494"/>
            <a:ext cx="2477815" cy="2161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DC1645-9EA3-BC48-B949-23CA379C841C}"/>
              </a:ext>
            </a:extLst>
          </p:cNvPr>
          <p:cNvSpPr txBox="1"/>
          <p:nvPr/>
        </p:nvSpPr>
        <p:spPr>
          <a:xfrm>
            <a:off x="2293879" y="2165971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1400" b="1" dirty="0">
                <a:latin typeface="Helvetica" pitchFamily="2" charset="0"/>
              </a:rPr>
              <a:t>Analysis data tables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59C9A43-87B6-AF48-A37F-96F638E0A6DE}"/>
              </a:ext>
            </a:extLst>
          </p:cNvPr>
          <p:cNvSpPr/>
          <p:nvPr/>
        </p:nvSpPr>
        <p:spPr>
          <a:xfrm>
            <a:off x="4343850" y="1302673"/>
            <a:ext cx="588585" cy="515007"/>
          </a:xfrm>
          <a:custGeom>
            <a:avLst/>
            <a:gdLst>
              <a:gd name="connsiteX0" fmla="*/ 0 w 593946"/>
              <a:gd name="connsiteY0" fmla="*/ 0 h 515007"/>
              <a:gd name="connsiteX1" fmla="*/ 588580 w 593946"/>
              <a:gd name="connsiteY1" fmla="*/ 294289 h 515007"/>
              <a:gd name="connsiteX2" fmla="*/ 241738 w 593946"/>
              <a:gd name="connsiteY2" fmla="*/ 515007 h 515007"/>
              <a:gd name="connsiteX0" fmla="*/ 0 w 593946"/>
              <a:gd name="connsiteY0" fmla="*/ 0 h 515007"/>
              <a:gd name="connsiteX1" fmla="*/ 588580 w 593946"/>
              <a:gd name="connsiteY1" fmla="*/ 294289 h 515007"/>
              <a:gd name="connsiteX2" fmla="*/ 241738 w 593946"/>
              <a:gd name="connsiteY2" fmla="*/ 515007 h 515007"/>
              <a:gd name="connsiteX0" fmla="*/ 0 w 593946"/>
              <a:gd name="connsiteY0" fmla="*/ 0 h 515007"/>
              <a:gd name="connsiteX1" fmla="*/ 588580 w 593946"/>
              <a:gd name="connsiteY1" fmla="*/ 294289 h 515007"/>
              <a:gd name="connsiteX2" fmla="*/ 241738 w 593946"/>
              <a:gd name="connsiteY2" fmla="*/ 515007 h 515007"/>
              <a:gd name="connsiteX0" fmla="*/ 0 w 588585"/>
              <a:gd name="connsiteY0" fmla="*/ 0 h 515007"/>
              <a:gd name="connsiteX1" fmla="*/ 588580 w 588585"/>
              <a:gd name="connsiteY1" fmla="*/ 294289 h 515007"/>
              <a:gd name="connsiteX2" fmla="*/ 241738 w 588585"/>
              <a:gd name="connsiteY2" fmla="*/ 515007 h 515007"/>
              <a:gd name="connsiteX0" fmla="*/ 0 w 588585"/>
              <a:gd name="connsiteY0" fmla="*/ 0 h 515007"/>
              <a:gd name="connsiteX1" fmla="*/ 588580 w 588585"/>
              <a:gd name="connsiteY1" fmla="*/ 294289 h 515007"/>
              <a:gd name="connsiteX2" fmla="*/ 241738 w 588585"/>
              <a:gd name="connsiteY2" fmla="*/ 515007 h 51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8585" h="515007">
                <a:moveTo>
                  <a:pt x="0" y="0"/>
                </a:moveTo>
                <a:cubicBezTo>
                  <a:pt x="274145" y="20144"/>
                  <a:pt x="587479" y="117014"/>
                  <a:pt x="588580" y="294289"/>
                </a:cubicBezTo>
                <a:cubicBezTo>
                  <a:pt x="589681" y="471564"/>
                  <a:pt x="422241" y="506348"/>
                  <a:pt x="241738" y="515007"/>
                </a:cubicBezTo>
              </a:path>
            </a:pathLst>
          </a:custGeom>
          <a:noFill/>
          <a:ln>
            <a:solidFill>
              <a:srgbClr val="0065C0"/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59D8DC-385F-4E4E-9D42-0C12DC171FD4}"/>
              </a:ext>
            </a:extLst>
          </p:cNvPr>
          <p:cNvSpPr txBox="1"/>
          <p:nvPr/>
        </p:nvSpPr>
        <p:spPr>
          <a:xfrm>
            <a:off x="4932435" y="1459618"/>
            <a:ext cx="1215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1200" dirty="0">
                <a:solidFill>
                  <a:srgbClr val="0065C0"/>
                </a:solidFill>
                <a:latin typeface="Helvetica Light" panose="020B0403020202020204" pitchFamily="34" charset="0"/>
              </a:rPr>
              <a:t>Reconstruction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C91903C-A8C8-B44F-803C-6D60ABD50C52}"/>
              </a:ext>
            </a:extLst>
          </p:cNvPr>
          <p:cNvSpPr/>
          <p:nvPr/>
        </p:nvSpPr>
        <p:spPr>
          <a:xfrm>
            <a:off x="4229595" y="1898414"/>
            <a:ext cx="651805" cy="370655"/>
          </a:xfrm>
          <a:custGeom>
            <a:avLst/>
            <a:gdLst>
              <a:gd name="connsiteX0" fmla="*/ 0 w 593946"/>
              <a:gd name="connsiteY0" fmla="*/ 0 h 515007"/>
              <a:gd name="connsiteX1" fmla="*/ 588580 w 593946"/>
              <a:gd name="connsiteY1" fmla="*/ 294289 h 515007"/>
              <a:gd name="connsiteX2" fmla="*/ 241738 w 593946"/>
              <a:gd name="connsiteY2" fmla="*/ 515007 h 515007"/>
              <a:gd name="connsiteX0" fmla="*/ 0 w 593946"/>
              <a:gd name="connsiteY0" fmla="*/ 0 h 515007"/>
              <a:gd name="connsiteX1" fmla="*/ 588580 w 593946"/>
              <a:gd name="connsiteY1" fmla="*/ 294289 h 515007"/>
              <a:gd name="connsiteX2" fmla="*/ 241738 w 593946"/>
              <a:gd name="connsiteY2" fmla="*/ 515007 h 515007"/>
              <a:gd name="connsiteX0" fmla="*/ 0 w 593946"/>
              <a:gd name="connsiteY0" fmla="*/ 0 h 515007"/>
              <a:gd name="connsiteX1" fmla="*/ 588580 w 593946"/>
              <a:gd name="connsiteY1" fmla="*/ 294289 h 515007"/>
              <a:gd name="connsiteX2" fmla="*/ 241738 w 593946"/>
              <a:gd name="connsiteY2" fmla="*/ 515007 h 515007"/>
              <a:gd name="connsiteX0" fmla="*/ 0 w 588585"/>
              <a:gd name="connsiteY0" fmla="*/ 0 h 515007"/>
              <a:gd name="connsiteX1" fmla="*/ 588580 w 588585"/>
              <a:gd name="connsiteY1" fmla="*/ 294289 h 515007"/>
              <a:gd name="connsiteX2" fmla="*/ 241738 w 588585"/>
              <a:gd name="connsiteY2" fmla="*/ 515007 h 515007"/>
              <a:gd name="connsiteX0" fmla="*/ 0 w 588585"/>
              <a:gd name="connsiteY0" fmla="*/ 0 h 515007"/>
              <a:gd name="connsiteX1" fmla="*/ 588580 w 588585"/>
              <a:gd name="connsiteY1" fmla="*/ 294289 h 515007"/>
              <a:gd name="connsiteX2" fmla="*/ 241738 w 588585"/>
              <a:gd name="connsiteY2" fmla="*/ 515007 h 515007"/>
              <a:gd name="connsiteX0" fmla="*/ 330917 w 919498"/>
              <a:gd name="connsiteY0" fmla="*/ 0 h 394809"/>
              <a:gd name="connsiteX1" fmla="*/ 919497 w 919498"/>
              <a:gd name="connsiteY1" fmla="*/ 294289 h 394809"/>
              <a:gd name="connsiteX2" fmla="*/ 0 w 919498"/>
              <a:gd name="connsiteY2" fmla="*/ 367226 h 394809"/>
              <a:gd name="connsiteX0" fmla="*/ 330917 w 651643"/>
              <a:gd name="connsiteY0" fmla="*/ 0 h 367226"/>
              <a:gd name="connsiteX1" fmla="*/ 651642 w 651643"/>
              <a:gd name="connsiteY1" fmla="*/ 201926 h 367226"/>
              <a:gd name="connsiteX2" fmla="*/ 0 w 651643"/>
              <a:gd name="connsiteY2" fmla="*/ 367226 h 367226"/>
              <a:gd name="connsiteX0" fmla="*/ 330917 w 651643"/>
              <a:gd name="connsiteY0" fmla="*/ 3429 h 370655"/>
              <a:gd name="connsiteX1" fmla="*/ 651642 w 651643"/>
              <a:gd name="connsiteY1" fmla="*/ 205355 h 370655"/>
              <a:gd name="connsiteX2" fmla="*/ 0 w 651643"/>
              <a:gd name="connsiteY2" fmla="*/ 370655 h 370655"/>
              <a:gd name="connsiteX0" fmla="*/ 330917 w 651805"/>
              <a:gd name="connsiteY0" fmla="*/ 3429 h 370655"/>
              <a:gd name="connsiteX1" fmla="*/ 651642 w 651805"/>
              <a:gd name="connsiteY1" fmla="*/ 205355 h 370655"/>
              <a:gd name="connsiteX2" fmla="*/ 0 w 651805"/>
              <a:gd name="connsiteY2" fmla="*/ 370655 h 37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1805" h="370655">
                <a:moveTo>
                  <a:pt x="330917" y="3429"/>
                </a:moveTo>
                <a:cubicBezTo>
                  <a:pt x="494226" y="-13372"/>
                  <a:pt x="650541" y="28080"/>
                  <a:pt x="651642" y="205355"/>
                </a:cubicBezTo>
                <a:cubicBezTo>
                  <a:pt x="661979" y="364157"/>
                  <a:pt x="180503" y="361996"/>
                  <a:pt x="0" y="370655"/>
                </a:cubicBezTo>
              </a:path>
            </a:pathLst>
          </a:custGeom>
          <a:noFill/>
          <a:ln>
            <a:solidFill>
              <a:srgbClr val="0065C0"/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114B6F-5C91-5F4B-A410-281FD354E7FC}"/>
              </a:ext>
            </a:extLst>
          </p:cNvPr>
          <p:cNvSpPr txBox="1"/>
          <p:nvPr/>
        </p:nvSpPr>
        <p:spPr>
          <a:xfrm>
            <a:off x="4910683" y="1945241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1200" dirty="0">
                <a:solidFill>
                  <a:srgbClr val="0065C0"/>
                </a:solidFill>
                <a:latin typeface="Helvetica Light" panose="020B0403020202020204" pitchFamily="34" charset="0"/>
              </a:rPr>
              <a:t>Builders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BE6C66E-A1C8-594E-970E-6E10633972E2}"/>
              </a:ext>
            </a:extLst>
          </p:cNvPr>
          <p:cNvSpPr/>
          <p:nvPr/>
        </p:nvSpPr>
        <p:spPr>
          <a:xfrm>
            <a:off x="2490804" y="3365704"/>
            <a:ext cx="1491477" cy="965093"/>
          </a:xfrm>
          <a:prstGeom prst="ellipse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54F893-3850-9E44-8E74-7D479F60E5A0}"/>
              </a:ext>
            </a:extLst>
          </p:cNvPr>
          <p:cNvSpPr txBox="1"/>
          <p:nvPr/>
        </p:nvSpPr>
        <p:spPr>
          <a:xfrm>
            <a:off x="2510150" y="3061341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1400" b="1" dirty="0">
                <a:solidFill>
                  <a:schemeClr val="bg1"/>
                </a:solidFill>
                <a:latin typeface="Helvetica" pitchFamily="2" charset="0"/>
              </a:rPr>
              <a:t>Actual analysis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119B50D-6D80-1C40-A313-D57B4CE5D12C}"/>
              </a:ext>
            </a:extLst>
          </p:cNvPr>
          <p:cNvSpPr/>
          <p:nvPr/>
        </p:nvSpPr>
        <p:spPr>
          <a:xfrm>
            <a:off x="3982280" y="2362514"/>
            <a:ext cx="368897" cy="857952"/>
          </a:xfrm>
          <a:custGeom>
            <a:avLst/>
            <a:gdLst>
              <a:gd name="connsiteX0" fmla="*/ 0 w 593946"/>
              <a:gd name="connsiteY0" fmla="*/ 0 h 515007"/>
              <a:gd name="connsiteX1" fmla="*/ 588580 w 593946"/>
              <a:gd name="connsiteY1" fmla="*/ 294289 h 515007"/>
              <a:gd name="connsiteX2" fmla="*/ 241738 w 593946"/>
              <a:gd name="connsiteY2" fmla="*/ 515007 h 515007"/>
              <a:gd name="connsiteX0" fmla="*/ 0 w 593946"/>
              <a:gd name="connsiteY0" fmla="*/ 0 h 515007"/>
              <a:gd name="connsiteX1" fmla="*/ 588580 w 593946"/>
              <a:gd name="connsiteY1" fmla="*/ 294289 h 515007"/>
              <a:gd name="connsiteX2" fmla="*/ 241738 w 593946"/>
              <a:gd name="connsiteY2" fmla="*/ 515007 h 515007"/>
              <a:gd name="connsiteX0" fmla="*/ 0 w 593946"/>
              <a:gd name="connsiteY0" fmla="*/ 0 h 515007"/>
              <a:gd name="connsiteX1" fmla="*/ 588580 w 593946"/>
              <a:gd name="connsiteY1" fmla="*/ 294289 h 515007"/>
              <a:gd name="connsiteX2" fmla="*/ 241738 w 593946"/>
              <a:gd name="connsiteY2" fmla="*/ 515007 h 515007"/>
              <a:gd name="connsiteX0" fmla="*/ 0 w 588585"/>
              <a:gd name="connsiteY0" fmla="*/ 0 h 515007"/>
              <a:gd name="connsiteX1" fmla="*/ 588580 w 588585"/>
              <a:gd name="connsiteY1" fmla="*/ 294289 h 515007"/>
              <a:gd name="connsiteX2" fmla="*/ 241738 w 588585"/>
              <a:gd name="connsiteY2" fmla="*/ 515007 h 515007"/>
              <a:gd name="connsiteX0" fmla="*/ 0 w 588585"/>
              <a:gd name="connsiteY0" fmla="*/ 0 h 515007"/>
              <a:gd name="connsiteX1" fmla="*/ 588580 w 588585"/>
              <a:gd name="connsiteY1" fmla="*/ 294289 h 515007"/>
              <a:gd name="connsiteX2" fmla="*/ 241738 w 588585"/>
              <a:gd name="connsiteY2" fmla="*/ 515007 h 515007"/>
              <a:gd name="connsiteX0" fmla="*/ 330917 w 919498"/>
              <a:gd name="connsiteY0" fmla="*/ 0 h 394809"/>
              <a:gd name="connsiteX1" fmla="*/ 919497 w 919498"/>
              <a:gd name="connsiteY1" fmla="*/ 294289 h 394809"/>
              <a:gd name="connsiteX2" fmla="*/ 0 w 919498"/>
              <a:gd name="connsiteY2" fmla="*/ 367226 h 394809"/>
              <a:gd name="connsiteX0" fmla="*/ 330917 w 651643"/>
              <a:gd name="connsiteY0" fmla="*/ 0 h 367226"/>
              <a:gd name="connsiteX1" fmla="*/ 651642 w 651643"/>
              <a:gd name="connsiteY1" fmla="*/ 201926 h 367226"/>
              <a:gd name="connsiteX2" fmla="*/ 0 w 651643"/>
              <a:gd name="connsiteY2" fmla="*/ 367226 h 367226"/>
              <a:gd name="connsiteX0" fmla="*/ 330917 w 651643"/>
              <a:gd name="connsiteY0" fmla="*/ 3429 h 370655"/>
              <a:gd name="connsiteX1" fmla="*/ 651642 w 651643"/>
              <a:gd name="connsiteY1" fmla="*/ 205355 h 370655"/>
              <a:gd name="connsiteX2" fmla="*/ 0 w 651643"/>
              <a:gd name="connsiteY2" fmla="*/ 370655 h 370655"/>
              <a:gd name="connsiteX0" fmla="*/ 330917 w 651805"/>
              <a:gd name="connsiteY0" fmla="*/ 3429 h 370655"/>
              <a:gd name="connsiteX1" fmla="*/ 651642 w 651805"/>
              <a:gd name="connsiteY1" fmla="*/ 205355 h 370655"/>
              <a:gd name="connsiteX2" fmla="*/ 0 w 651805"/>
              <a:gd name="connsiteY2" fmla="*/ 370655 h 370655"/>
              <a:gd name="connsiteX0" fmla="*/ 330917 w 651805"/>
              <a:gd name="connsiteY0" fmla="*/ 0 h 367226"/>
              <a:gd name="connsiteX1" fmla="*/ 651642 w 651805"/>
              <a:gd name="connsiteY1" fmla="*/ 201926 h 367226"/>
              <a:gd name="connsiteX2" fmla="*/ 0 w 651805"/>
              <a:gd name="connsiteY2" fmla="*/ 367226 h 367226"/>
              <a:gd name="connsiteX0" fmla="*/ 330917 w 651805"/>
              <a:gd name="connsiteY0" fmla="*/ 0 h 367226"/>
              <a:gd name="connsiteX1" fmla="*/ 651642 w 651805"/>
              <a:gd name="connsiteY1" fmla="*/ 201926 h 367226"/>
              <a:gd name="connsiteX2" fmla="*/ 0 w 651805"/>
              <a:gd name="connsiteY2" fmla="*/ 367226 h 367226"/>
              <a:gd name="connsiteX0" fmla="*/ 330917 w 651642"/>
              <a:gd name="connsiteY0" fmla="*/ 0 h 367226"/>
              <a:gd name="connsiteX1" fmla="*/ 651642 w 651642"/>
              <a:gd name="connsiteY1" fmla="*/ 201926 h 367226"/>
              <a:gd name="connsiteX2" fmla="*/ 0 w 651642"/>
              <a:gd name="connsiteY2" fmla="*/ 367226 h 367226"/>
              <a:gd name="connsiteX0" fmla="*/ 330917 w 651642"/>
              <a:gd name="connsiteY0" fmla="*/ 0 h 367226"/>
              <a:gd name="connsiteX1" fmla="*/ 651642 w 651642"/>
              <a:gd name="connsiteY1" fmla="*/ 201926 h 367226"/>
              <a:gd name="connsiteX2" fmla="*/ 0 w 651642"/>
              <a:gd name="connsiteY2" fmla="*/ 367226 h 36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1642" h="367226">
                <a:moveTo>
                  <a:pt x="330917" y="0"/>
                </a:moveTo>
                <a:cubicBezTo>
                  <a:pt x="497492" y="36351"/>
                  <a:pt x="643922" y="111626"/>
                  <a:pt x="651642" y="201926"/>
                </a:cubicBezTo>
                <a:cubicBezTo>
                  <a:pt x="628883" y="290665"/>
                  <a:pt x="180503" y="358567"/>
                  <a:pt x="0" y="367226"/>
                </a:cubicBezTo>
              </a:path>
            </a:pathLst>
          </a:custGeom>
          <a:noFill/>
          <a:ln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2DA6D1-5E9B-2B45-BD6F-0812012CACC8}"/>
              </a:ext>
            </a:extLst>
          </p:cNvPr>
          <p:cNvSpPr txBox="1"/>
          <p:nvPr/>
        </p:nvSpPr>
        <p:spPr>
          <a:xfrm>
            <a:off x="4351177" y="2629618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1200" dirty="0">
                <a:solidFill>
                  <a:srgbClr val="0065C0"/>
                </a:solidFill>
                <a:latin typeface="Helvetica Light" panose="020B0403020202020204" pitchFamily="34" charset="0"/>
              </a:rPr>
              <a:t>User analysis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E298B8-1674-9748-BB2C-A382EB430FAF}"/>
              </a:ext>
            </a:extLst>
          </p:cNvPr>
          <p:cNvSpPr txBox="1"/>
          <p:nvPr/>
        </p:nvSpPr>
        <p:spPr>
          <a:xfrm>
            <a:off x="885239" y="5334595"/>
            <a:ext cx="5023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1600" dirty="0">
                <a:latin typeface="Helvetica Light" panose="020B0403020202020204" pitchFamily="34" charset="0"/>
              </a:rPr>
              <a:t>Beware: </a:t>
            </a:r>
            <a:r>
              <a:rPr lang="en-BR" sz="1600" dirty="0">
                <a:solidFill>
                  <a:srgbClr val="0065C0"/>
                </a:solidFill>
                <a:latin typeface="Helvetica Light" panose="020B0403020202020204" pitchFamily="34" charset="0"/>
              </a:rPr>
              <a:t>regular analysis workflow does not allow for looser selections</a:t>
            </a:r>
            <a:r>
              <a:rPr lang="en-BR" sz="1600" dirty="0">
                <a:latin typeface="Helvetica Light" panose="020B0403020202020204" pitchFamily="34" charset="0"/>
              </a:rPr>
              <a:t> than stored indices!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1600" dirty="0">
                <a:latin typeface="Helvetica Light" panose="020B0403020202020204" pitchFamily="34" charset="0"/>
              </a:rPr>
              <a:t>Also the case in Run 2, </a:t>
            </a:r>
            <a:r>
              <a:rPr lang="en-BR" sz="1600" dirty="0">
                <a:solidFill>
                  <a:srgbClr val="0065C0"/>
                </a:solidFill>
                <a:latin typeface="Helvetica Light" panose="020B0403020202020204" pitchFamily="34" charset="0"/>
              </a:rPr>
              <a:t>involves base choices</a:t>
            </a:r>
          </a:p>
          <a:p>
            <a:pPr algn="ctr"/>
            <a:r>
              <a:rPr lang="en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(We will make sure they’re loose enough :-) )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99E6645-443B-B44C-AAC6-DDA91B3282EA}"/>
              </a:ext>
            </a:extLst>
          </p:cNvPr>
          <p:cNvSpPr/>
          <p:nvPr/>
        </p:nvSpPr>
        <p:spPr>
          <a:xfrm>
            <a:off x="6838075" y="1457183"/>
            <a:ext cx="3899339" cy="34263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30B05A-7421-BA4A-A07F-1932AD810BBE}"/>
              </a:ext>
            </a:extLst>
          </p:cNvPr>
          <p:cNvSpPr txBox="1"/>
          <p:nvPr/>
        </p:nvSpPr>
        <p:spPr>
          <a:xfrm>
            <a:off x="7724905" y="1206787"/>
            <a:ext cx="2170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1400" b="1" dirty="0">
                <a:latin typeface="Helvetica" pitchFamily="2" charset="0"/>
              </a:rPr>
              <a:t>All possible candidates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22AD747-5459-8E4E-944F-F8AFDA3A08D5}"/>
              </a:ext>
            </a:extLst>
          </p:cNvPr>
          <p:cNvSpPr/>
          <p:nvPr/>
        </p:nvSpPr>
        <p:spPr>
          <a:xfrm>
            <a:off x="7548834" y="2423494"/>
            <a:ext cx="2477815" cy="21619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514742-2778-C540-AF42-72269BAD3B8C}"/>
              </a:ext>
            </a:extLst>
          </p:cNvPr>
          <p:cNvSpPr txBox="1"/>
          <p:nvPr/>
        </p:nvSpPr>
        <p:spPr>
          <a:xfrm>
            <a:off x="7867634" y="2165971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1400" b="1" dirty="0">
                <a:latin typeface="Helvetica" pitchFamily="2" charset="0"/>
              </a:rPr>
              <a:t>Analysis data tables</a:t>
            </a: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4D8C429A-36BE-814D-B739-8B7ABA536881}"/>
              </a:ext>
            </a:extLst>
          </p:cNvPr>
          <p:cNvSpPr/>
          <p:nvPr/>
        </p:nvSpPr>
        <p:spPr>
          <a:xfrm>
            <a:off x="9775884" y="1302673"/>
            <a:ext cx="730302" cy="986060"/>
          </a:xfrm>
          <a:custGeom>
            <a:avLst/>
            <a:gdLst>
              <a:gd name="connsiteX0" fmla="*/ 0 w 593946"/>
              <a:gd name="connsiteY0" fmla="*/ 0 h 515007"/>
              <a:gd name="connsiteX1" fmla="*/ 588580 w 593946"/>
              <a:gd name="connsiteY1" fmla="*/ 294289 h 515007"/>
              <a:gd name="connsiteX2" fmla="*/ 241738 w 593946"/>
              <a:gd name="connsiteY2" fmla="*/ 515007 h 515007"/>
              <a:gd name="connsiteX0" fmla="*/ 0 w 593946"/>
              <a:gd name="connsiteY0" fmla="*/ 0 h 515007"/>
              <a:gd name="connsiteX1" fmla="*/ 588580 w 593946"/>
              <a:gd name="connsiteY1" fmla="*/ 294289 h 515007"/>
              <a:gd name="connsiteX2" fmla="*/ 241738 w 593946"/>
              <a:gd name="connsiteY2" fmla="*/ 515007 h 515007"/>
              <a:gd name="connsiteX0" fmla="*/ 0 w 593946"/>
              <a:gd name="connsiteY0" fmla="*/ 0 h 515007"/>
              <a:gd name="connsiteX1" fmla="*/ 588580 w 593946"/>
              <a:gd name="connsiteY1" fmla="*/ 294289 h 515007"/>
              <a:gd name="connsiteX2" fmla="*/ 241738 w 593946"/>
              <a:gd name="connsiteY2" fmla="*/ 515007 h 515007"/>
              <a:gd name="connsiteX0" fmla="*/ 0 w 588585"/>
              <a:gd name="connsiteY0" fmla="*/ 0 h 515007"/>
              <a:gd name="connsiteX1" fmla="*/ 588580 w 588585"/>
              <a:gd name="connsiteY1" fmla="*/ 294289 h 515007"/>
              <a:gd name="connsiteX2" fmla="*/ 241738 w 588585"/>
              <a:gd name="connsiteY2" fmla="*/ 515007 h 515007"/>
              <a:gd name="connsiteX0" fmla="*/ 0 w 588585"/>
              <a:gd name="connsiteY0" fmla="*/ 0 h 515007"/>
              <a:gd name="connsiteX1" fmla="*/ 588580 w 588585"/>
              <a:gd name="connsiteY1" fmla="*/ 294289 h 515007"/>
              <a:gd name="connsiteX2" fmla="*/ 241738 w 588585"/>
              <a:gd name="connsiteY2" fmla="*/ 515007 h 515007"/>
              <a:gd name="connsiteX0" fmla="*/ 141721 w 730302"/>
              <a:gd name="connsiteY0" fmla="*/ 0 h 525486"/>
              <a:gd name="connsiteX1" fmla="*/ 730301 w 730302"/>
              <a:gd name="connsiteY1" fmla="*/ 294289 h 525486"/>
              <a:gd name="connsiteX2" fmla="*/ 0 w 730302"/>
              <a:gd name="connsiteY2" fmla="*/ 525486 h 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0302" h="525486">
                <a:moveTo>
                  <a:pt x="141721" y="0"/>
                </a:moveTo>
                <a:cubicBezTo>
                  <a:pt x="415866" y="20144"/>
                  <a:pt x="729200" y="117014"/>
                  <a:pt x="730301" y="294289"/>
                </a:cubicBezTo>
                <a:cubicBezTo>
                  <a:pt x="731402" y="471564"/>
                  <a:pt x="180503" y="516827"/>
                  <a:pt x="0" y="525486"/>
                </a:cubicBezTo>
              </a:path>
            </a:pathLst>
          </a:custGeom>
          <a:noFill/>
          <a:ln>
            <a:solidFill>
              <a:srgbClr val="0065C0"/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F9F7BF-D886-DE4D-AA2E-D14DF203632A}"/>
              </a:ext>
            </a:extLst>
          </p:cNvPr>
          <p:cNvSpPr txBox="1"/>
          <p:nvPr/>
        </p:nvSpPr>
        <p:spPr>
          <a:xfrm>
            <a:off x="10516887" y="1736617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1200" dirty="0">
                <a:solidFill>
                  <a:srgbClr val="0065C0"/>
                </a:solidFill>
                <a:latin typeface="Helvetica Light" panose="020B0403020202020204" pitchFamily="34" charset="0"/>
              </a:rPr>
              <a:t>Finders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B392BBE-90F9-814C-B98D-49DB22C517A6}"/>
              </a:ext>
            </a:extLst>
          </p:cNvPr>
          <p:cNvSpPr/>
          <p:nvPr/>
        </p:nvSpPr>
        <p:spPr>
          <a:xfrm>
            <a:off x="8064559" y="3365704"/>
            <a:ext cx="1491477" cy="965093"/>
          </a:xfrm>
          <a:prstGeom prst="ellipse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CDEA1D-41AF-6942-91A2-56F533C4A651}"/>
              </a:ext>
            </a:extLst>
          </p:cNvPr>
          <p:cNvSpPr txBox="1"/>
          <p:nvPr/>
        </p:nvSpPr>
        <p:spPr>
          <a:xfrm>
            <a:off x="8083905" y="3061341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1400" b="1" dirty="0">
                <a:solidFill>
                  <a:schemeClr val="bg1"/>
                </a:solidFill>
                <a:latin typeface="Helvetica" pitchFamily="2" charset="0"/>
              </a:rPr>
              <a:t>Actual analysis</a:t>
            </a: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9C9B1AA6-E351-5940-A897-8F9BDE0655F4}"/>
              </a:ext>
            </a:extLst>
          </p:cNvPr>
          <p:cNvSpPr/>
          <p:nvPr/>
        </p:nvSpPr>
        <p:spPr>
          <a:xfrm>
            <a:off x="9556035" y="2362514"/>
            <a:ext cx="368897" cy="857952"/>
          </a:xfrm>
          <a:custGeom>
            <a:avLst/>
            <a:gdLst>
              <a:gd name="connsiteX0" fmla="*/ 0 w 593946"/>
              <a:gd name="connsiteY0" fmla="*/ 0 h 515007"/>
              <a:gd name="connsiteX1" fmla="*/ 588580 w 593946"/>
              <a:gd name="connsiteY1" fmla="*/ 294289 h 515007"/>
              <a:gd name="connsiteX2" fmla="*/ 241738 w 593946"/>
              <a:gd name="connsiteY2" fmla="*/ 515007 h 515007"/>
              <a:gd name="connsiteX0" fmla="*/ 0 w 593946"/>
              <a:gd name="connsiteY0" fmla="*/ 0 h 515007"/>
              <a:gd name="connsiteX1" fmla="*/ 588580 w 593946"/>
              <a:gd name="connsiteY1" fmla="*/ 294289 h 515007"/>
              <a:gd name="connsiteX2" fmla="*/ 241738 w 593946"/>
              <a:gd name="connsiteY2" fmla="*/ 515007 h 515007"/>
              <a:gd name="connsiteX0" fmla="*/ 0 w 593946"/>
              <a:gd name="connsiteY0" fmla="*/ 0 h 515007"/>
              <a:gd name="connsiteX1" fmla="*/ 588580 w 593946"/>
              <a:gd name="connsiteY1" fmla="*/ 294289 h 515007"/>
              <a:gd name="connsiteX2" fmla="*/ 241738 w 593946"/>
              <a:gd name="connsiteY2" fmla="*/ 515007 h 515007"/>
              <a:gd name="connsiteX0" fmla="*/ 0 w 588585"/>
              <a:gd name="connsiteY0" fmla="*/ 0 h 515007"/>
              <a:gd name="connsiteX1" fmla="*/ 588580 w 588585"/>
              <a:gd name="connsiteY1" fmla="*/ 294289 h 515007"/>
              <a:gd name="connsiteX2" fmla="*/ 241738 w 588585"/>
              <a:gd name="connsiteY2" fmla="*/ 515007 h 515007"/>
              <a:gd name="connsiteX0" fmla="*/ 0 w 588585"/>
              <a:gd name="connsiteY0" fmla="*/ 0 h 515007"/>
              <a:gd name="connsiteX1" fmla="*/ 588580 w 588585"/>
              <a:gd name="connsiteY1" fmla="*/ 294289 h 515007"/>
              <a:gd name="connsiteX2" fmla="*/ 241738 w 588585"/>
              <a:gd name="connsiteY2" fmla="*/ 515007 h 515007"/>
              <a:gd name="connsiteX0" fmla="*/ 330917 w 919498"/>
              <a:gd name="connsiteY0" fmla="*/ 0 h 394809"/>
              <a:gd name="connsiteX1" fmla="*/ 919497 w 919498"/>
              <a:gd name="connsiteY1" fmla="*/ 294289 h 394809"/>
              <a:gd name="connsiteX2" fmla="*/ 0 w 919498"/>
              <a:gd name="connsiteY2" fmla="*/ 367226 h 394809"/>
              <a:gd name="connsiteX0" fmla="*/ 330917 w 651643"/>
              <a:gd name="connsiteY0" fmla="*/ 0 h 367226"/>
              <a:gd name="connsiteX1" fmla="*/ 651642 w 651643"/>
              <a:gd name="connsiteY1" fmla="*/ 201926 h 367226"/>
              <a:gd name="connsiteX2" fmla="*/ 0 w 651643"/>
              <a:gd name="connsiteY2" fmla="*/ 367226 h 367226"/>
              <a:gd name="connsiteX0" fmla="*/ 330917 w 651643"/>
              <a:gd name="connsiteY0" fmla="*/ 3429 h 370655"/>
              <a:gd name="connsiteX1" fmla="*/ 651642 w 651643"/>
              <a:gd name="connsiteY1" fmla="*/ 205355 h 370655"/>
              <a:gd name="connsiteX2" fmla="*/ 0 w 651643"/>
              <a:gd name="connsiteY2" fmla="*/ 370655 h 370655"/>
              <a:gd name="connsiteX0" fmla="*/ 330917 w 651805"/>
              <a:gd name="connsiteY0" fmla="*/ 3429 h 370655"/>
              <a:gd name="connsiteX1" fmla="*/ 651642 w 651805"/>
              <a:gd name="connsiteY1" fmla="*/ 205355 h 370655"/>
              <a:gd name="connsiteX2" fmla="*/ 0 w 651805"/>
              <a:gd name="connsiteY2" fmla="*/ 370655 h 370655"/>
              <a:gd name="connsiteX0" fmla="*/ 330917 w 651805"/>
              <a:gd name="connsiteY0" fmla="*/ 0 h 367226"/>
              <a:gd name="connsiteX1" fmla="*/ 651642 w 651805"/>
              <a:gd name="connsiteY1" fmla="*/ 201926 h 367226"/>
              <a:gd name="connsiteX2" fmla="*/ 0 w 651805"/>
              <a:gd name="connsiteY2" fmla="*/ 367226 h 367226"/>
              <a:gd name="connsiteX0" fmla="*/ 330917 w 651805"/>
              <a:gd name="connsiteY0" fmla="*/ 0 h 367226"/>
              <a:gd name="connsiteX1" fmla="*/ 651642 w 651805"/>
              <a:gd name="connsiteY1" fmla="*/ 201926 h 367226"/>
              <a:gd name="connsiteX2" fmla="*/ 0 w 651805"/>
              <a:gd name="connsiteY2" fmla="*/ 367226 h 367226"/>
              <a:gd name="connsiteX0" fmla="*/ 330917 w 651642"/>
              <a:gd name="connsiteY0" fmla="*/ 0 h 367226"/>
              <a:gd name="connsiteX1" fmla="*/ 651642 w 651642"/>
              <a:gd name="connsiteY1" fmla="*/ 201926 h 367226"/>
              <a:gd name="connsiteX2" fmla="*/ 0 w 651642"/>
              <a:gd name="connsiteY2" fmla="*/ 367226 h 367226"/>
              <a:gd name="connsiteX0" fmla="*/ 330917 w 651642"/>
              <a:gd name="connsiteY0" fmla="*/ 0 h 367226"/>
              <a:gd name="connsiteX1" fmla="*/ 651642 w 651642"/>
              <a:gd name="connsiteY1" fmla="*/ 201926 h 367226"/>
              <a:gd name="connsiteX2" fmla="*/ 0 w 651642"/>
              <a:gd name="connsiteY2" fmla="*/ 367226 h 36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1642" h="367226">
                <a:moveTo>
                  <a:pt x="330917" y="0"/>
                </a:moveTo>
                <a:cubicBezTo>
                  <a:pt x="497492" y="36351"/>
                  <a:pt x="643922" y="111626"/>
                  <a:pt x="651642" y="201926"/>
                </a:cubicBezTo>
                <a:cubicBezTo>
                  <a:pt x="628883" y="290665"/>
                  <a:pt x="180503" y="358567"/>
                  <a:pt x="0" y="367226"/>
                </a:cubicBezTo>
              </a:path>
            </a:pathLst>
          </a:custGeom>
          <a:noFill/>
          <a:ln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F05B8C-4F5F-2145-8AE1-B96F839D9B3A}"/>
              </a:ext>
            </a:extLst>
          </p:cNvPr>
          <p:cNvSpPr txBox="1"/>
          <p:nvPr/>
        </p:nvSpPr>
        <p:spPr>
          <a:xfrm>
            <a:off x="9924932" y="2629618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1200" dirty="0">
                <a:solidFill>
                  <a:srgbClr val="0065C0"/>
                </a:solidFill>
                <a:latin typeface="Helvetica Light" panose="020B0403020202020204" pitchFamily="34" charset="0"/>
              </a:rPr>
              <a:t>User analysis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D59039-996E-A841-A17D-6D89CE1C8830}"/>
              </a:ext>
            </a:extLst>
          </p:cNvPr>
          <p:cNvSpPr txBox="1"/>
          <p:nvPr/>
        </p:nvSpPr>
        <p:spPr>
          <a:xfrm>
            <a:off x="6558455" y="5333416"/>
            <a:ext cx="5023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1600" dirty="0">
                <a:solidFill>
                  <a:srgbClr val="0065C0"/>
                </a:solidFill>
                <a:latin typeface="Helvetica Light" panose="020B0403020202020204" pitchFamily="34" charset="0"/>
              </a:rPr>
              <a:t>Replaying the finders</a:t>
            </a:r>
            <a:r>
              <a:rPr lang="en-BR" sz="1600" dirty="0">
                <a:latin typeface="Helvetica Light" panose="020B0403020202020204" pitchFamily="34" charset="0"/>
              </a:rPr>
              <a:t>: very heavy operation, only meant for cross-checks / benchmark for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sz="1600" dirty="0">
                <a:solidFill>
                  <a:srgbClr val="0065C0"/>
                </a:solidFill>
                <a:latin typeface="Helvetica Light" panose="020B0403020202020204" pitchFamily="34" charset="0"/>
              </a:rPr>
              <a:t>Remains an option for generating derived data </a:t>
            </a:r>
            <a:r>
              <a:rPr lang="en-BR" sz="1600" dirty="0">
                <a:latin typeface="Helvetica Light" panose="020B0403020202020204" pitchFamily="34" charset="0"/>
              </a:rPr>
              <a:t>if strictly needed, careful use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37E0AB9-24ED-2144-ADFD-490A7949A123}"/>
              </a:ext>
            </a:extLst>
          </p:cNvPr>
          <p:cNvCxnSpPr/>
          <p:nvPr/>
        </p:nvCxnSpPr>
        <p:spPr>
          <a:xfrm>
            <a:off x="6253316" y="1111045"/>
            <a:ext cx="0" cy="512260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26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-104932" y="258901"/>
            <a:ext cx="7908243" cy="69320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Helvetica Light" panose="020B0403020202020204" pitchFamily="34" charset="0"/>
                <a:ea typeface="Helvetica" charset="0"/>
                <a:cs typeface="Helvetica" charset="0"/>
              </a:rPr>
              <a:t>Table content: V0s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06B7D5-0BF7-794B-A0FF-40E73257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354C6A-7CC2-FD45-9638-F5C510F0F81D}"/>
              </a:ext>
            </a:extLst>
          </p:cNvPr>
          <p:cNvSpPr txBox="1"/>
          <p:nvPr/>
        </p:nvSpPr>
        <p:spPr>
          <a:xfrm>
            <a:off x="8572394" y="529837"/>
            <a:ext cx="3619605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v0::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PosTrackID</a:t>
            </a:r>
            <a:endParaRPr lang="en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v0::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NegTrackID</a:t>
            </a:r>
            <a:endParaRPr lang="en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t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0::CollisionID</a:t>
            </a:r>
          </a:p>
          <a:p>
            <a:pPr fontAlgn="t"/>
            <a:r>
              <a:rPr lang="en-BR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v0data::PxPos</a:t>
            </a:r>
          </a:p>
          <a:p>
            <a:r>
              <a:rPr lang="en-BR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v0data::PyPos</a:t>
            </a:r>
          </a:p>
          <a:p>
            <a:r>
              <a:rPr lang="en-BR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v0data::PzPos</a:t>
            </a:r>
          </a:p>
          <a:p>
            <a:r>
              <a:rPr lang="en-BR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v0data::PxNeg</a:t>
            </a:r>
          </a:p>
          <a:p>
            <a:r>
              <a:rPr lang="en-BR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v0data::PyNeg</a:t>
            </a:r>
          </a:p>
          <a:p>
            <a:r>
              <a:rPr lang="en-BR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v0data::PzNeg</a:t>
            </a:r>
          </a:p>
          <a:p>
            <a:r>
              <a:rPr lang="en-BR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v0data::X</a:t>
            </a:r>
          </a:p>
          <a:p>
            <a:r>
              <a:rPr lang="en-BR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v0data::Y</a:t>
            </a:r>
          </a:p>
          <a:p>
            <a:r>
              <a:rPr lang="en-BR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v0data::Z</a:t>
            </a:r>
          </a:p>
          <a:p>
            <a:r>
              <a:rPr lang="en-BR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v0data::DCAV0Daughters</a:t>
            </a:r>
          </a:p>
          <a:p>
            <a:r>
              <a:rPr lang="en-BR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v0data::DCAPosToPV</a:t>
            </a:r>
          </a:p>
          <a:p>
            <a:r>
              <a:rPr lang="en-BR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v0data::DCANegToPV</a:t>
            </a:r>
          </a:p>
          <a:p>
            <a:r>
              <a:rPr lang="en-BR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v0data::Pt(dynamic)</a:t>
            </a:r>
          </a:p>
          <a:p>
            <a:r>
              <a:rPr lang="en-BR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v0data::V0Radius (dynamic)</a:t>
            </a:r>
          </a:p>
          <a:p>
            <a:r>
              <a:rPr lang="en-BR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v0data::V0CosPA (dynamic)</a:t>
            </a:r>
          </a:p>
          <a:p>
            <a:r>
              <a:rPr lang="en-BR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v0data::DCAV0ToPV (dynamic)</a:t>
            </a:r>
          </a:p>
          <a:p>
            <a:r>
              <a:rPr lang="en-BR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v0data::MLambda (dynamic)</a:t>
            </a:r>
          </a:p>
          <a:p>
            <a:r>
              <a:rPr lang="en-BR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v0data::MAntiLambda (dynamic)</a:t>
            </a:r>
          </a:p>
          <a:p>
            <a:r>
              <a:rPr lang="en-BR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v0data::MK0Short (dynamic)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BR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0data::YK0Short (dynamic)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BR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0data::Y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BR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ambda (dynamic)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BR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0data::Eta (dynamic)</a:t>
            </a:r>
          </a:p>
          <a:p>
            <a:r>
              <a:rPr lang="en-BR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v0dataext::Px (expression)</a:t>
            </a:r>
          </a:p>
          <a:p>
            <a:r>
              <a:rPr lang="en-BR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v0dataext::Py (expression)</a:t>
            </a:r>
          </a:p>
          <a:p>
            <a:r>
              <a:rPr lang="en-BR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v0dataext::Pz (expression)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B0E93670-5091-CE4C-97A2-2EBC2E687AB4}"/>
              </a:ext>
            </a:extLst>
          </p:cNvPr>
          <p:cNvSpPr/>
          <p:nvPr/>
        </p:nvSpPr>
        <p:spPr>
          <a:xfrm>
            <a:off x="8332909" y="609482"/>
            <a:ext cx="239486" cy="573974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72AED-02C3-FB40-A7C3-9CF9B8936CD2}"/>
              </a:ext>
            </a:extLst>
          </p:cNvPr>
          <p:cNvSpPr txBox="1"/>
          <p:nvPr/>
        </p:nvSpPr>
        <p:spPr>
          <a:xfrm>
            <a:off x="7159825" y="71180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dirty="0">
                <a:latin typeface="Helvetica Light" panose="020B0403020202020204" pitchFamily="34" charset="0"/>
              </a:rPr>
              <a:t>converted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1A90731E-5443-0147-BB38-E387D1FB5782}"/>
              </a:ext>
            </a:extLst>
          </p:cNvPr>
          <p:cNvSpPr/>
          <p:nvPr/>
        </p:nvSpPr>
        <p:spPr>
          <a:xfrm>
            <a:off x="8332909" y="1229282"/>
            <a:ext cx="239485" cy="2554545"/>
          </a:xfrm>
          <a:prstGeom prst="leftBrac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D1FAF7-3E8F-D047-8395-03B6D08771BC}"/>
              </a:ext>
            </a:extLst>
          </p:cNvPr>
          <p:cNvSpPr txBox="1"/>
          <p:nvPr/>
        </p:nvSpPr>
        <p:spPr>
          <a:xfrm rot="16200000">
            <a:off x="7305540" y="2405128"/>
            <a:ext cx="1544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elvetica Light" panose="020B0403020202020204" pitchFamily="34" charset="0"/>
              </a:rPr>
              <a:t>R</a:t>
            </a:r>
            <a:r>
              <a:rPr lang="en-BR" dirty="0">
                <a:solidFill>
                  <a:schemeClr val="accent6">
                    <a:lumMod val="75000"/>
                  </a:schemeClr>
                </a:solidFill>
                <a:latin typeface="Helvetica Light" panose="020B0403020202020204" pitchFamily="34" charset="0"/>
              </a:rPr>
              <a:t>ecalculated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E8CBA484-BB09-4D47-A858-E1F0888AD598}"/>
              </a:ext>
            </a:extLst>
          </p:cNvPr>
          <p:cNvSpPr/>
          <p:nvPr/>
        </p:nvSpPr>
        <p:spPr>
          <a:xfrm>
            <a:off x="8332909" y="3829654"/>
            <a:ext cx="239484" cy="2058312"/>
          </a:xfrm>
          <a:prstGeom prst="leftBrac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A8E87B-D4EF-AD48-9F42-100798C71940}"/>
              </a:ext>
            </a:extLst>
          </p:cNvPr>
          <p:cNvSpPr txBox="1"/>
          <p:nvPr/>
        </p:nvSpPr>
        <p:spPr>
          <a:xfrm rot="16200000">
            <a:off x="7369659" y="4766985"/>
            <a:ext cx="141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BR" dirty="0">
                <a:solidFill>
                  <a:schemeClr val="bg1">
                    <a:lumMod val="50000"/>
                  </a:schemeClr>
                </a:solidFill>
                <a:latin typeface="Helvetica Light" panose="020B0403020202020204" pitchFamily="34" charset="0"/>
              </a:rPr>
              <a:t>On demand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604A25-D71D-D74E-A063-06476DA57952}"/>
              </a:ext>
            </a:extLst>
          </p:cNvPr>
          <p:cNvSpPr txBox="1"/>
          <p:nvPr/>
        </p:nvSpPr>
        <p:spPr>
          <a:xfrm>
            <a:off x="300905" y="1119836"/>
            <a:ext cx="63791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Helvetica Light" charset="0"/>
                <a:ea typeface="Helvetica Light" charset="0"/>
                <a:cs typeface="Helvetica Light" charset="0"/>
              </a:rPr>
              <a:t>Producer: makes analysis trivial task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Helvetica Light" charset="0"/>
                <a:ea typeface="Helvetica Light" charset="0"/>
                <a:cs typeface="Helvetica Light" charset="0"/>
              </a:rPr>
              <a:t>Consumer (typical): simple loop, subscribe only to </a:t>
            </a:r>
            <a:r>
              <a:rPr lang="en-US" sz="2000" dirty="0" err="1">
                <a:latin typeface="Courier New" panose="02070309020205020404" pitchFamily="49" charset="0"/>
                <a:ea typeface="Helvetica Light" charset="0"/>
                <a:cs typeface="Courier New" panose="02070309020205020404" pitchFamily="49" charset="0"/>
              </a:rPr>
              <a:t>aod</a:t>
            </a:r>
            <a:r>
              <a:rPr lang="en-US" sz="2000" dirty="0">
                <a:latin typeface="Courier New" panose="02070309020205020404" pitchFamily="49" charset="0"/>
                <a:ea typeface="Helvetica Light" charset="0"/>
                <a:cs typeface="Courier New" panose="02070309020205020404" pitchFamily="49" charset="0"/>
              </a:rPr>
              <a:t>::V0DataExt </a:t>
            </a:r>
          </a:p>
          <a:p>
            <a:pPr lvl="3"/>
            <a:endParaRPr lang="en-US" sz="2000" dirty="0">
              <a:latin typeface="Helvetica Light" charset="0"/>
              <a:ea typeface="Helvetica Light" charset="0"/>
              <a:cs typeface="Helvetica Light" charset="0"/>
            </a:endParaRPr>
          </a:p>
          <a:p>
            <a:pPr marL="1657350" lvl="3" indent="-285750">
              <a:buFont typeface="Arial" charset="0"/>
              <a:buChar char="•"/>
            </a:pPr>
            <a:endParaRPr lang="en-US" sz="2000" dirty="0">
              <a:latin typeface="Helvetica Light" charset="0"/>
              <a:ea typeface="Helvetica Light" charset="0"/>
              <a:cs typeface="Helvetica Light" charset="0"/>
            </a:endParaRPr>
          </a:p>
          <a:p>
            <a:pPr marL="1200150" lvl="2" indent="-285750">
              <a:buFont typeface="Arial" charset="0"/>
              <a:buChar char="•"/>
            </a:pPr>
            <a:endParaRPr lang="en-US" sz="2000" dirty="0">
              <a:latin typeface="Helvetica Light" charset="0"/>
              <a:ea typeface="Helvetica Light" charset="0"/>
              <a:cs typeface="Helvetica Light" charset="0"/>
            </a:endParaRPr>
          </a:p>
          <a:p>
            <a:pPr marL="742950" lvl="1" indent="-285750">
              <a:buFont typeface="Arial" charset="0"/>
              <a:buChar char="•"/>
            </a:pPr>
            <a:endParaRPr lang="en-US" sz="2000" dirty="0">
              <a:latin typeface="Helvetica Light" charset="0"/>
              <a:ea typeface="Helvetica Light" charset="0"/>
              <a:cs typeface="Helvetica Light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20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54F990-B623-D64E-B25C-507B4AC3D7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6238" y="2295738"/>
            <a:ext cx="6820206" cy="439807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0AC81C5-FFEC-AA48-A21B-73ECB0DFCC80}"/>
              </a:ext>
            </a:extLst>
          </p:cNvPr>
          <p:cNvSpPr/>
          <p:nvPr/>
        </p:nvSpPr>
        <p:spPr>
          <a:xfrm>
            <a:off x="568293" y="5271246"/>
            <a:ext cx="6176095" cy="1209763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5DFAAA-7260-4D46-9123-A413AC950C1B}"/>
              </a:ext>
            </a:extLst>
          </p:cNvPr>
          <p:cNvSpPr txBox="1"/>
          <p:nvPr/>
        </p:nvSpPr>
        <p:spPr>
          <a:xfrm>
            <a:off x="1859882" y="4946448"/>
            <a:ext cx="495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 Light" panose="020B0403020202020204" pitchFamily="34" charset="0"/>
              </a:rPr>
              <a:t>S</a:t>
            </a:r>
            <a:r>
              <a:rPr lang="en-BR" dirty="0">
                <a:solidFill>
                  <a:schemeClr val="bg1"/>
                </a:solidFill>
                <a:latin typeface="Helvetica Light" panose="020B0403020202020204" pitchFamily="34" charset="0"/>
              </a:rPr>
              <a:t>imple loop, all topological variables available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7D67B3-D527-D542-A1CB-F792DBD02A19}"/>
              </a:ext>
            </a:extLst>
          </p:cNvPr>
          <p:cNvSpPr txBox="1"/>
          <p:nvPr/>
        </p:nvSpPr>
        <p:spPr>
          <a:xfrm>
            <a:off x="8572394" y="140630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b="1" dirty="0">
                <a:latin typeface="Courier New" panose="02070309020205020404" pitchFamily="49" charset="0"/>
                <a:cs typeface="Courier New" panose="02070309020205020404" pitchFamily="49" charset="0"/>
              </a:rPr>
              <a:t>StrangenessTables.h:</a:t>
            </a:r>
          </a:p>
        </p:txBody>
      </p:sp>
    </p:spTree>
    <p:extLst>
      <p:ext uri="{BB962C8B-B14F-4D97-AF65-F5344CB8AC3E}">
        <p14:creationId xmlns:p14="http://schemas.microsoft.com/office/powerpoint/2010/main" val="3614815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0" y="169361"/>
            <a:ext cx="12192000" cy="69320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Helvetica Light" panose="020B0403020202020204" pitchFamily="34" charset="0"/>
                <a:ea typeface="Helvetica" charset="0"/>
                <a:cs typeface="Helvetica" charset="0"/>
              </a:rPr>
              <a:t>Table content: Cascades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06B7D5-0BF7-794B-A0FF-40E73257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354C6A-7CC2-FD45-9638-F5C510F0F81D}"/>
              </a:ext>
            </a:extLst>
          </p:cNvPr>
          <p:cNvSpPr txBox="1"/>
          <p:nvPr/>
        </p:nvSpPr>
        <p:spPr>
          <a:xfrm>
            <a:off x="6136940" y="1234933"/>
            <a:ext cx="424803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BR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cascdata::Pt (dynamic)</a:t>
            </a:r>
          </a:p>
          <a:p>
            <a:r>
              <a:rPr lang="en-BR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cascdata::V0Radius (dynamic)</a:t>
            </a:r>
          </a:p>
          <a:p>
            <a:r>
              <a:rPr lang="en-BR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cascdata::CascRadius (dynamic)</a:t>
            </a:r>
          </a:p>
          <a:p>
            <a:r>
              <a:rPr lang="en-BR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cascdata::V0CosPA (dynamic)</a:t>
            </a:r>
          </a:p>
          <a:p>
            <a:r>
              <a:rPr lang="en-BR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cascdata::CascCosPA (dynamic)</a:t>
            </a:r>
          </a:p>
          <a:p>
            <a:r>
              <a:rPr lang="en-BR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cascdata::DCAV0ToPV (dynamic)</a:t>
            </a:r>
          </a:p>
          <a:p>
            <a:r>
              <a:rPr lang="en-BR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cascdata::DCACascToPV (dynamic)</a:t>
            </a:r>
          </a:p>
          <a:p>
            <a:r>
              <a:rPr lang="en-BR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BR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ambda (dynamic)</a:t>
            </a:r>
          </a:p>
          <a:p>
            <a:r>
              <a:rPr lang="en-BR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BR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(dynamic)</a:t>
            </a:r>
          </a:p>
          <a:p>
            <a:r>
              <a:rPr lang="en-BR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BR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mega (dynamic)</a:t>
            </a:r>
          </a:p>
          <a:p>
            <a:r>
              <a:rPr lang="en-BR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cascdata::Y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BR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(dynamic)</a:t>
            </a:r>
          </a:p>
          <a:p>
            <a:r>
              <a:rPr lang="en-BR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cascdata::Y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BR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mega (dynamic)</a:t>
            </a:r>
          </a:p>
          <a:p>
            <a:r>
              <a:rPr lang="en-BR" sz="14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cascdata::Eta (dynamic)</a:t>
            </a:r>
          </a:p>
          <a:p>
            <a:r>
              <a:rPr lang="en-BR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cascdataext::PxLambda (expression)</a:t>
            </a:r>
          </a:p>
          <a:p>
            <a:r>
              <a:rPr lang="en-BR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cascdataext::PyLambda (expression)</a:t>
            </a:r>
          </a:p>
          <a:p>
            <a:r>
              <a:rPr lang="en-BR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cascdataext::PzLambda (expression)</a:t>
            </a:r>
          </a:p>
          <a:p>
            <a:r>
              <a:rPr lang="en-BR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cascdataext::Px (expression)</a:t>
            </a:r>
          </a:p>
          <a:p>
            <a:r>
              <a:rPr lang="en-BR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cascdataext::Py (expression)</a:t>
            </a:r>
          </a:p>
          <a:p>
            <a:r>
              <a:rPr lang="en-BR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cascdataext::Pz (expression)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B0E93670-5091-CE4C-97A2-2EBC2E687AB4}"/>
              </a:ext>
            </a:extLst>
          </p:cNvPr>
          <p:cNvSpPr/>
          <p:nvPr/>
        </p:nvSpPr>
        <p:spPr>
          <a:xfrm>
            <a:off x="1567541" y="1334453"/>
            <a:ext cx="239486" cy="573974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72AED-02C3-FB40-A7C3-9CF9B8936CD2}"/>
              </a:ext>
            </a:extLst>
          </p:cNvPr>
          <p:cNvSpPr txBox="1"/>
          <p:nvPr/>
        </p:nvSpPr>
        <p:spPr>
          <a:xfrm>
            <a:off x="394457" y="143677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dirty="0">
                <a:latin typeface="Helvetica Light" panose="020B0403020202020204" pitchFamily="34" charset="0"/>
              </a:rPr>
              <a:t>converted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1A90731E-5443-0147-BB38-E387D1FB5782}"/>
              </a:ext>
            </a:extLst>
          </p:cNvPr>
          <p:cNvSpPr/>
          <p:nvPr/>
        </p:nvSpPr>
        <p:spPr>
          <a:xfrm>
            <a:off x="1567541" y="1954252"/>
            <a:ext cx="239485" cy="4395639"/>
          </a:xfrm>
          <a:prstGeom prst="leftBrac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D1FAF7-3E8F-D047-8395-03B6D08771BC}"/>
              </a:ext>
            </a:extLst>
          </p:cNvPr>
          <p:cNvSpPr txBox="1"/>
          <p:nvPr/>
        </p:nvSpPr>
        <p:spPr>
          <a:xfrm rot="16200000">
            <a:off x="545946" y="3969304"/>
            <a:ext cx="1544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elvetica Light" panose="020B0403020202020204" pitchFamily="34" charset="0"/>
              </a:rPr>
              <a:t>R</a:t>
            </a:r>
            <a:r>
              <a:rPr lang="en-BR" dirty="0">
                <a:solidFill>
                  <a:schemeClr val="accent6">
                    <a:lumMod val="75000"/>
                  </a:schemeClr>
                </a:solidFill>
                <a:latin typeface="Helvetica Light" panose="020B0403020202020204" pitchFamily="34" charset="0"/>
              </a:rPr>
              <a:t>ecalculated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7D67B3-D527-D542-A1CB-F792DBD02A19}"/>
              </a:ext>
            </a:extLst>
          </p:cNvPr>
          <p:cNvSpPr txBox="1"/>
          <p:nvPr/>
        </p:nvSpPr>
        <p:spPr>
          <a:xfrm>
            <a:off x="1807026" y="865601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b="1" dirty="0">
                <a:latin typeface="Courier New" panose="02070309020205020404" pitchFamily="49" charset="0"/>
                <a:cs typeface="Courier New" panose="02070309020205020404" pitchFamily="49" charset="0"/>
              </a:rPr>
              <a:t>StrangenessTables.h: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268327-A249-6F47-9A2E-90778ECB21D1}"/>
              </a:ext>
            </a:extLst>
          </p:cNvPr>
          <p:cNvSpPr txBox="1"/>
          <p:nvPr/>
        </p:nvSpPr>
        <p:spPr>
          <a:xfrm>
            <a:off x="1953235" y="1239665"/>
            <a:ext cx="36196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cascade::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V0ID</a:t>
            </a:r>
            <a:endParaRPr lang="en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cascade::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BachelorID</a:t>
            </a:r>
            <a:endParaRPr lang="en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t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cascade</a:t>
            </a:r>
            <a:r>
              <a:rPr lang="en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::CollisionID</a:t>
            </a:r>
          </a:p>
          <a:p>
            <a:pPr fontAlgn="t"/>
            <a:r>
              <a:rPr lang="en-BR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cascdata::Charge</a:t>
            </a:r>
            <a:endParaRPr lang="en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t"/>
            <a:r>
              <a:rPr lang="en-BR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cascdata::PxPos</a:t>
            </a:r>
          </a:p>
          <a:p>
            <a:r>
              <a:rPr lang="en-BR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cascdata::PyPos</a:t>
            </a:r>
          </a:p>
          <a:p>
            <a:r>
              <a:rPr lang="en-BR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cascdata::PzPos</a:t>
            </a:r>
          </a:p>
          <a:p>
            <a:r>
              <a:rPr lang="en-BR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cascdata::PxNeg</a:t>
            </a:r>
          </a:p>
          <a:p>
            <a:r>
              <a:rPr lang="en-BR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cascdata::PyNeg</a:t>
            </a:r>
          </a:p>
          <a:p>
            <a:r>
              <a:rPr lang="en-BR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cascdata::PzNeg</a:t>
            </a:r>
          </a:p>
          <a:p>
            <a:r>
              <a:rPr lang="en-BR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cascdata::PxBach</a:t>
            </a:r>
          </a:p>
          <a:p>
            <a:r>
              <a:rPr lang="en-BR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cascdata::PyBach</a:t>
            </a:r>
          </a:p>
          <a:p>
            <a:r>
              <a:rPr lang="en-BR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cascdata::PzBach</a:t>
            </a:r>
          </a:p>
          <a:p>
            <a:r>
              <a:rPr lang="en-BR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cascdata::X</a:t>
            </a:r>
          </a:p>
          <a:p>
            <a:r>
              <a:rPr lang="en-BR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cascdata::Y</a:t>
            </a:r>
          </a:p>
          <a:p>
            <a:r>
              <a:rPr lang="en-BR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cascdata::Z</a:t>
            </a:r>
          </a:p>
          <a:p>
            <a:r>
              <a:rPr lang="en-BR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cascdata::Xlambda</a:t>
            </a:r>
          </a:p>
          <a:p>
            <a:r>
              <a:rPr lang="en-BR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cascdata::Ylambda</a:t>
            </a:r>
          </a:p>
          <a:p>
            <a:r>
              <a:rPr lang="en-BR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cascdata::Zlambda</a:t>
            </a:r>
          </a:p>
          <a:p>
            <a:r>
              <a:rPr lang="en-BR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cascdata::DCAV0Daughters</a:t>
            </a:r>
          </a:p>
          <a:p>
            <a:r>
              <a:rPr lang="en-BR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cascdata::DCACascDaughters</a:t>
            </a:r>
          </a:p>
          <a:p>
            <a:r>
              <a:rPr lang="en-BR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cascdata::DCAPosToPV</a:t>
            </a:r>
          </a:p>
          <a:p>
            <a:r>
              <a:rPr lang="en-BR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cascdata::DCANegToPV</a:t>
            </a:r>
          </a:p>
          <a:p>
            <a:r>
              <a:rPr lang="en-BR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cascdata::DCABachToPV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A9C84A-781D-9641-AA9A-879107BD97F8}"/>
              </a:ext>
            </a:extLst>
          </p:cNvPr>
          <p:cNvSpPr txBox="1"/>
          <p:nvPr/>
        </p:nvSpPr>
        <p:spPr>
          <a:xfrm>
            <a:off x="7389908" y="5767653"/>
            <a:ext cx="3158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dirty="0">
                <a:latin typeface="Helvetica Light" panose="020B0403020202020204" pitchFamily="34" charset="0"/>
              </a:rPr>
              <a:t>-&gt; same underlying principle</a:t>
            </a:r>
          </a:p>
        </p:txBody>
      </p:sp>
    </p:spTree>
    <p:extLst>
      <p:ext uri="{BB962C8B-B14F-4D97-AF65-F5344CB8AC3E}">
        <p14:creationId xmlns:p14="http://schemas.microsoft.com/office/powerpoint/2010/main" val="4092411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0" y="259007"/>
            <a:ext cx="12192000" cy="69320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Helvetica Light" panose="020B0403020202020204" pitchFamily="34" charset="0"/>
                <a:ea typeface="Helvetica" charset="0"/>
                <a:cs typeface="Helvetica" charset="0"/>
              </a:rPr>
              <a:t>Analysis example: Cascades</a:t>
            </a:r>
          </a:p>
          <a:p>
            <a:r>
              <a:rPr lang="en-US" sz="2000" dirty="0">
                <a:latin typeface="Helvetica Light" panose="020B0403020202020204" pitchFamily="34" charset="0"/>
                <a:ea typeface="Helvetica" charset="0"/>
                <a:cs typeface="Helvetica" charset="0"/>
              </a:rPr>
              <a:t>(after production of </a:t>
            </a:r>
            <a:r>
              <a:rPr lang="en-US" sz="2000" dirty="0" err="1">
                <a:latin typeface="Helvetica Light" panose="020B0403020202020204" pitchFamily="34" charset="0"/>
                <a:ea typeface="Helvetica" charset="0"/>
                <a:cs typeface="Helvetica" charset="0"/>
              </a:rPr>
              <a:t>cascdata</a:t>
            </a:r>
            <a:r>
              <a:rPr lang="en-US" sz="2000" dirty="0">
                <a:latin typeface="Helvetica Light" panose="020B0403020202020204" pitchFamily="34" charset="0"/>
                <a:ea typeface="Helvetica" charset="0"/>
                <a:cs typeface="Helvetica" charset="0"/>
              </a:rPr>
              <a:t>, </a:t>
            </a:r>
            <a:r>
              <a:rPr lang="en-US" sz="2000" dirty="0" err="1">
                <a:latin typeface="Helvetica Light" panose="020B0403020202020204" pitchFamily="34" charset="0"/>
                <a:ea typeface="Helvetica" charset="0"/>
                <a:cs typeface="Helvetica" charset="0"/>
              </a:rPr>
              <a:t>cascdataext</a:t>
            </a:r>
            <a:r>
              <a:rPr lang="en-US" sz="2000" dirty="0">
                <a:latin typeface="Helvetica Light" panose="020B0403020202020204" pitchFamily="34" charset="0"/>
                <a:ea typeface="Helvetica" charset="0"/>
                <a:cs typeface="Helvetica" charset="0"/>
              </a:rPr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06B7D5-0BF7-794B-A0FF-40E73257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6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502D12-4A21-3849-A57A-44D2B4CB27CE}"/>
              </a:ext>
            </a:extLst>
          </p:cNvPr>
          <p:cNvGrpSpPr/>
          <p:nvPr/>
        </p:nvGrpSpPr>
        <p:grpSpPr>
          <a:xfrm>
            <a:off x="1303571" y="1315844"/>
            <a:ext cx="10113624" cy="5087893"/>
            <a:chOff x="1312563" y="1505448"/>
            <a:chExt cx="8532748" cy="429259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7278C04-7E1B-A14D-995E-4ABDF891B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312563" y="1505448"/>
              <a:ext cx="8217046" cy="429259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C1C434-9A5B-DD4B-8294-32A05B343818}"/>
                </a:ext>
              </a:extLst>
            </p:cNvPr>
            <p:cNvSpPr txBox="1"/>
            <p:nvPr/>
          </p:nvSpPr>
          <p:spPr>
            <a:xfrm>
              <a:off x="5660572" y="2639897"/>
              <a:ext cx="3672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BR" dirty="0">
                  <a:solidFill>
                    <a:schemeClr val="bg1"/>
                  </a:solidFill>
                  <a:latin typeface="Helvetica Light" panose="020B0403020202020204" pitchFamily="34" charset="0"/>
                </a:rPr>
                <a:t>Note: some vars need PV position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12115B1-DC3F-4A4D-8EBC-68403D819136}"/>
                </a:ext>
              </a:extLst>
            </p:cNvPr>
            <p:cNvSpPr/>
            <p:nvPr/>
          </p:nvSpPr>
          <p:spPr>
            <a:xfrm>
              <a:off x="5181601" y="2717492"/>
              <a:ext cx="478971" cy="291737"/>
            </a:xfrm>
            <a:custGeom>
              <a:avLst/>
              <a:gdLst>
                <a:gd name="connsiteX0" fmla="*/ 478971 w 478971"/>
                <a:gd name="connsiteY0" fmla="*/ 192673 h 421273"/>
                <a:gd name="connsiteX1" fmla="*/ 185057 w 478971"/>
                <a:gd name="connsiteY1" fmla="*/ 7616 h 421273"/>
                <a:gd name="connsiteX2" fmla="*/ 0 w 478971"/>
                <a:gd name="connsiteY2" fmla="*/ 421273 h 421273"/>
                <a:gd name="connsiteX0" fmla="*/ 478971 w 478971"/>
                <a:gd name="connsiteY0" fmla="*/ 63137 h 291737"/>
                <a:gd name="connsiteX1" fmla="*/ 185057 w 478971"/>
                <a:gd name="connsiteY1" fmla="*/ 52252 h 291737"/>
                <a:gd name="connsiteX2" fmla="*/ 0 w 478971"/>
                <a:gd name="connsiteY2" fmla="*/ 291737 h 29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971" h="291737">
                  <a:moveTo>
                    <a:pt x="478971" y="63137"/>
                  </a:moveTo>
                  <a:cubicBezTo>
                    <a:pt x="371928" y="-48442"/>
                    <a:pt x="264885" y="14152"/>
                    <a:pt x="185057" y="52252"/>
                  </a:cubicBezTo>
                  <a:cubicBezTo>
                    <a:pt x="105229" y="90352"/>
                    <a:pt x="52614" y="103958"/>
                    <a:pt x="0" y="291737"/>
                  </a:cubicBezTo>
                </a:path>
              </a:pathLst>
            </a:custGeom>
            <a:noFill/>
            <a:ln w="41275">
              <a:solidFill>
                <a:schemeClr val="bg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1402090-BBB5-234A-ADB3-FCF3B6D8E2F4}"/>
                </a:ext>
              </a:extLst>
            </p:cNvPr>
            <p:cNvSpPr/>
            <p:nvPr/>
          </p:nvSpPr>
          <p:spPr>
            <a:xfrm rot="10800000">
              <a:off x="6823743" y="1772760"/>
              <a:ext cx="493961" cy="282952"/>
            </a:xfrm>
            <a:custGeom>
              <a:avLst/>
              <a:gdLst>
                <a:gd name="connsiteX0" fmla="*/ 478971 w 478971"/>
                <a:gd name="connsiteY0" fmla="*/ 192673 h 421273"/>
                <a:gd name="connsiteX1" fmla="*/ 185057 w 478971"/>
                <a:gd name="connsiteY1" fmla="*/ 7616 h 421273"/>
                <a:gd name="connsiteX2" fmla="*/ 0 w 478971"/>
                <a:gd name="connsiteY2" fmla="*/ 421273 h 421273"/>
                <a:gd name="connsiteX0" fmla="*/ 478971 w 478971"/>
                <a:gd name="connsiteY0" fmla="*/ 63137 h 291737"/>
                <a:gd name="connsiteX1" fmla="*/ 185057 w 478971"/>
                <a:gd name="connsiteY1" fmla="*/ 52252 h 291737"/>
                <a:gd name="connsiteX2" fmla="*/ 0 w 478971"/>
                <a:gd name="connsiteY2" fmla="*/ 291737 h 291737"/>
                <a:gd name="connsiteX0" fmla="*/ 478971 w 478971"/>
                <a:gd name="connsiteY0" fmla="*/ 29908 h 258508"/>
                <a:gd name="connsiteX1" fmla="*/ 185057 w 478971"/>
                <a:gd name="connsiteY1" fmla="*/ 19023 h 258508"/>
                <a:gd name="connsiteX2" fmla="*/ 0 w 478971"/>
                <a:gd name="connsiteY2" fmla="*/ 258508 h 258508"/>
                <a:gd name="connsiteX0" fmla="*/ 493961 w 493961"/>
                <a:gd name="connsiteY0" fmla="*/ 9382 h 282952"/>
                <a:gd name="connsiteX1" fmla="*/ 185057 w 493961"/>
                <a:gd name="connsiteY1" fmla="*/ 43467 h 282952"/>
                <a:gd name="connsiteX2" fmla="*/ 0 w 493961"/>
                <a:gd name="connsiteY2" fmla="*/ 282952 h 282952"/>
                <a:gd name="connsiteX0" fmla="*/ 493961 w 493961"/>
                <a:gd name="connsiteY0" fmla="*/ 9382 h 282952"/>
                <a:gd name="connsiteX1" fmla="*/ 185057 w 493961"/>
                <a:gd name="connsiteY1" fmla="*/ 43467 h 282952"/>
                <a:gd name="connsiteX2" fmla="*/ 0 w 493961"/>
                <a:gd name="connsiteY2" fmla="*/ 282952 h 2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3961" h="282952">
                  <a:moveTo>
                    <a:pt x="493961" y="9382"/>
                  </a:moveTo>
                  <a:cubicBezTo>
                    <a:pt x="299256" y="-12256"/>
                    <a:pt x="264885" y="5367"/>
                    <a:pt x="185057" y="43467"/>
                  </a:cubicBezTo>
                  <a:cubicBezTo>
                    <a:pt x="105229" y="81567"/>
                    <a:pt x="52614" y="95173"/>
                    <a:pt x="0" y="282952"/>
                  </a:cubicBezTo>
                </a:path>
              </a:pathLst>
            </a:custGeom>
            <a:noFill/>
            <a:ln w="41275">
              <a:solidFill>
                <a:schemeClr val="bg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0DE660-DBA2-9240-BB64-643312F62CF1}"/>
                </a:ext>
              </a:extLst>
            </p:cNvPr>
            <p:cNvSpPr txBox="1"/>
            <p:nvPr/>
          </p:nvSpPr>
          <p:spPr>
            <a:xfrm>
              <a:off x="4500789" y="1804116"/>
              <a:ext cx="2569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Helvetica Light" panose="020B0403020202020204" pitchFamily="34" charset="0"/>
                </a:rPr>
                <a:t>N</a:t>
              </a:r>
              <a:r>
                <a:rPr lang="en-BR" dirty="0">
                  <a:solidFill>
                    <a:schemeClr val="bg1"/>
                  </a:solidFill>
                  <a:latin typeface="Helvetica Light" panose="020B0403020202020204" pitchFamily="34" charset="0"/>
                </a:rPr>
                <a:t>on-dynamic columns </a:t>
              </a:r>
            </a:p>
            <a:p>
              <a:r>
                <a:rPr lang="en-BR" dirty="0">
                  <a:solidFill>
                    <a:schemeClr val="bg1"/>
                  </a:solidFill>
                  <a:latin typeface="Helvetica Light" panose="020B0403020202020204" pitchFamily="34" charset="0"/>
                </a:rPr>
                <a:t>can be filtered 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C25B1CD-1C78-5946-8253-13BAC3A5E340}"/>
                </a:ext>
              </a:extLst>
            </p:cNvPr>
            <p:cNvSpPr txBox="1"/>
            <p:nvPr/>
          </p:nvSpPr>
          <p:spPr>
            <a:xfrm>
              <a:off x="6659824" y="4352706"/>
              <a:ext cx="3185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BR" dirty="0">
                  <a:solidFill>
                    <a:schemeClr val="bg1"/>
                  </a:solidFill>
                  <a:latin typeface="Helvetica Light" panose="020B0403020202020204" pitchFamily="34" charset="0"/>
                </a:rPr>
                <a:t>Task only fills analysis histos</a:t>
              </a: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5DEA9C1-7DE6-974C-BBB9-04A94FB1F1A6}"/>
                </a:ext>
              </a:extLst>
            </p:cNvPr>
            <p:cNvSpPr/>
            <p:nvPr/>
          </p:nvSpPr>
          <p:spPr>
            <a:xfrm>
              <a:off x="5785757" y="4264836"/>
              <a:ext cx="841578" cy="238411"/>
            </a:xfrm>
            <a:custGeom>
              <a:avLst/>
              <a:gdLst>
                <a:gd name="connsiteX0" fmla="*/ 478971 w 478971"/>
                <a:gd name="connsiteY0" fmla="*/ 192673 h 421273"/>
                <a:gd name="connsiteX1" fmla="*/ 185057 w 478971"/>
                <a:gd name="connsiteY1" fmla="*/ 7616 h 421273"/>
                <a:gd name="connsiteX2" fmla="*/ 0 w 478971"/>
                <a:gd name="connsiteY2" fmla="*/ 421273 h 421273"/>
                <a:gd name="connsiteX0" fmla="*/ 478971 w 478971"/>
                <a:gd name="connsiteY0" fmla="*/ 63137 h 291737"/>
                <a:gd name="connsiteX1" fmla="*/ 185057 w 478971"/>
                <a:gd name="connsiteY1" fmla="*/ 52252 h 291737"/>
                <a:gd name="connsiteX2" fmla="*/ 0 w 478971"/>
                <a:gd name="connsiteY2" fmla="*/ 291737 h 291737"/>
                <a:gd name="connsiteX0" fmla="*/ 478971 w 478971"/>
                <a:gd name="connsiteY0" fmla="*/ 63137 h 374563"/>
                <a:gd name="connsiteX1" fmla="*/ 185057 w 478971"/>
                <a:gd name="connsiteY1" fmla="*/ 52252 h 374563"/>
                <a:gd name="connsiteX2" fmla="*/ 0 w 478971"/>
                <a:gd name="connsiteY2" fmla="*/ 291737 h 374563"/>
                <a:gd name="connsiteX0" fmla="*/ 841578 w 841578"/>
                <a:gd name="connsiteY0" fmla="*/ 228600 h 238411"/>
                <a:gd name="connsiteX1" fmla="*/ 547664 w 841578"/>
                <a:gd name="connsiteY1" fmla="*/ 217715 h 238411"/>
                <a:gd name="connsiteX2" fmla="*/ 0 w 841578"/>
                <a:gd name="connsiteY2" fmla="*/ 0 h 23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578" h="238411">
                  <a:moveTo>
                    <a:pt x="841578" y="228600"/>
                  </a:moveTo>
                  <a:cubicBezTo>
                    <a:pt x="734535" y="117021"/>
                    <a:pt x="627492" y="179615"/>
                    <a:pt x="547664" y="217715"/>
                  </a:cubicBezTo>
                  <a:cubicBezTo>
                    <a:pt x="467836" y="255815"/>
                    <a:pt x="383690" y="269421"/>
                    <a:pt x="0" y="0"/>
                  </a:cubicBezTo>
                </a:path>
              </a:pathLst>
            </a:custGeom>
            <a:noFill/>
            <a:ln w="41275">
              <a:solidFill>
                <a:schemeClr val="bg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259856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0" y="259007"/>
            <a:ext cx="12192000" cy="69320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Helvetica Light" panose="020B0403020202020204" pitchFamily="34" charset="0"/>
                <a:ea typeface="Helvetica" charset="0"/>
                <a:cs typeface="Helvetica" charset="0"/>
              </a:rPr>
              <a:t>V0 finding from scratch</a:t>
            </a:r>
          </a:p>
          <a:p>
            <a:r>
              <a:rPr lang="en-B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Analysis/Tasks/PWGLF/lambadkzerofinder.cxx</a:t>
            </a:r>
            <a:endParaRPr lang="en-US" sz="2400" dirty="0">
              <a:latin typeface="Helvetica Light" panose="020B0403020202020204" pitchFamily="34" charset="0"/>
              <a:ea typeface="Helvetica" charset="0"/>
              <a:cs typeface="Helvetica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06B7D5-0BF7-794B-A0FF-40E73257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7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77E452-CE11-0745-9DF9-013F02CF0507}"/>
              </a:ext>
            </a:extLst>
          </p:cNvPr>
          <p:cNvSpPr txBox="1"/>
          <p:nvPr/>
        </p:nvSpPr>
        <p:spPr>
          <a:xfrm>
            <a:off x="1079604" y="1391785"/>
            <a:ext cx="10802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Helvetica Light" charset="0"/>
                <a:ea typeface="Helvetica Light" charset="0"/>
                <a:cs typeface="Helvetica Light" charset="0"/>
              </a:rPr>
              <a:t>A crucial task in reconstruction, but </a:t>
            </a:r>
            <a:r>
              <a:rPr lang="en-US" sz="2000" i="1" dirty="0">
                <a:latin typeface="Helvetica Light" charset="0"/>
                <a:ea typeface="Helvetica Light" charset="0"/>
                <a:cs typeface="Helvetica Light" charset="0"/>
              </a:rPr>
              <a:t>too heavy for analysis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Helvetica Light" charset="0"/>
                <a:ea typeface="Helvetica Light" charset="0"/>
                <a:cs typeface="Helvetica Light" charset="0"/>
              </a:rPr>
              <a:t>At this point: explore + test O2 performance (benchmark!)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9BC10C-E45D-1F4E-827C-F55DF3E9F244}"/>
              </a:ext>
            </a:extLst>
          </p:cNvPr>
          <p:cNvSpPr txBox="1"/>
          <p:nvPr/>
        </p:nvSpPr>
        <p:spPr>
          <a:xfrm>
            <a:off x="2649713" y="2353064"/>
            <a:ext cx="87674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Light" panose="020B0403020202020204" pitchFamily="34" charset="0"/>
              </a:rPr>
              <a:t>Task: </a:t>
            </a:r>
            <a:r>
              <a:rPr lang="en-US" b="1" dirty="0" err="1">
                <a:latin typeface="Helvetica" pitchFamily="2" charset="0"/>
              </a:rPr>
              <a:t>lambdakzeroprefilter</a:t>
            </a:r>
            <a:endParaRPr lang="en-US" b="1" dirty="0">
              <a:latin typeface="Helvetica" pitchFamily="2" charset="0"/>
            </a:endParaRPr>
          </a:p>
          <a:p>
            <a:r>
              <a:rPr lang="en-US" dirty="0">
                <a:solidFill>
                  <a:srgbClr val="0065C0"/>
                </a:solidFill>
                <a:latin typeface="Helvetica Light" panose="020B0403020202020204" pitchFamily="34" charset="0"/>
              </a:rPr>
              <a:t>Produces&lt;</a:t>
            </a:r>
            <a:r>
              <a:rPr lang="en-US" dirty="0" err="1">
                <a:solidFill>
                  <a:srgbClr val="0065C0"/>
                </a:solidFill>
                <a:latin typeface="Helvetica Light" panose="020B0403020202020204" pitchFamily="34" charset="0"/>
              </a:rPr>
              <a:t>aod</a:t>
            </a:r>
            <a:r>
              <a:rPr lang="en-US" dirty="0">
                <a:solidFill>
                  <a:srgbClr val="0065C0"/>
                </a:solidFill>
                <a:latin typeface="Helvetica Light" panose="020B0403020202020204" pitchFamily="34" charset="0"/>
              </a:rPr>
              <a:t>::v0goodpostracks&gt; v0GoodPosTracks;</a:t>
            </a:r>
          </a:p>
          <a:p>
            <a:r>
              <a:rPr lang="en-US" dirty="0">
                <a:solidFill>
                  <a:srgbClr val="0065C0"/>
                </a:solidFill>
                <a:latin typeface="Helvetica Light" panose="020B0403020202020204" pitchFamily="34" charset="0"/>
              </a:rPr>
              <a:t>Produces&lt;</a:t>
            </a:r>
            <a:r>
              <a:rPr lang="en-US" dirty="0" err="1">
                <a:solidFill>
                  <a:srgbClr val="0065C0"/>
                </a:solidFill>
                <a:latin typeface="Helvetica Light" panose="020B0403020202020204" pitchFamily="34" charset="0"/>
              </a:rPr>
              <a:t>aod</a:t>
            </a:r>
            <a:r>
              <a:rPr lang="en-US" dirty="0">
                <a:solidFill>
                  <a:srgbClr val="0065C0"/>
                </a:solidFill>
                <a:latin typeface="Helvetica Light" panose="020B0403020202020204" pitchFamily="34" charset="0"/>
              </a:rPr>
              <a:t>::v0goodnegtracks&gt; v0GoodNegTracks</a:t>
            </a:r>
            <a:r>
              <a:rPr lang="en-US" dirty="0">
                <a:latin typeface="Helvetica Light" panose="020B0403020202020204" pitchFamily="34" charset="0"/>
              </a:rPr>
              <a:t>;</a:t>
            </a:r>
          </a:p>
          <a:p>
            <a:endParaRPr lang="en-US" dirty="0">
              <a:latin typeface="Helvetica Light" panose="020B0403020202020204" pitchFamily="34" charset="0"/>
            </a:endParaRPr>
          </a:p>
          <a:p>
            <a:r>
              <a:rPr lang="en-US" dirty="0">
                <a:latin typeface="Helvetica Light" panose="020B0403020202020204" pitchFamily="34" charset="0"/>
              </a:rPr>
              <a:t>Task: </a:t>
            </a:r>
            <a:r>
              <a:rPr lang="en-US" b="1" dirty="0" err="1">
                <a:latin typeface="Helvetica" pitchFamily="2" charset="0"/>
              </a:rPr>
              <a:t>lambdakzerofinder</a:t>
            </a:r>
            <a:endParaRPr lang="en-US" b="1" dirty="0">
              <a:latin typeface="Helvetica" pitchFamily="2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Helvetica Light" panose="020B0403020202020204" pitchFamily="34" charset="0"/>
              </a:rPr>
              <a:t>Produces&lt;</a:t>
            </a:r>
            <a:r>
              <a:rPr lang="en-US" dirty="0" err="1">
                <a:solidFill>
                  <a:srgbClr val="FF0000"/>
                </a:solidFill>
                <a:latin typeface="Helvetica Light" panose="020B0403020202020204" pitchFamily="34" charset="0"/>
              </a:rPr>
              <a:t>aod</a:t>
            </a:r>
            <a:r>
              <a:rPr lang="en-US" dirty="0">
                <a:solidFill>
                  <a:srgbClr val="FF0000"/>
                </a:solidFill>
                <a:latin typeface="Helvetica Light" panose="020B0403020202020204" pitchFamily="34" charset="0"/>
              </a:rPr>
              <a:t>::v0data&gt; v0data;</a:t>
            </a:r>
          </a:p>
          <a:p>
            <a:endParaRPr lang="en-US" dirty="0">
              <a:latin typeface="Helvetica Light" panose="020B0403020202020204" pitchFamily="34" charset="0"/>
            </a:endParaRPr>
          </a:p>
          <a:p>
            <a:r>
              <a:rPr lang="en-US" dirty="0">
                <a:latin typeface="Helvetica Light" panose="020B0403020202020204" pitchFamily="34" charset="0"/>
              </a:rPr>
              <a:t>Task: </a:t>
            </a:r>
            <a:r>
              <a:rPr lang="en-US" b="1" dirty="0" err="1">
                <a:latin typeface="Helvetica" pitchFamily="2" charset="0"/>
              </a:rPr>
              <a:t>lambdakzerofinderQA</a:t>
            </a:r>
            <a:endParaRPr lang="en-US" b="1" dirty="0">
              <a:latin typeface="Helvetica" pitchFamily="2" charset="0"/>
            </a:endParaRPr>
          </a:p>
          <a:p>
            <a:r>
              <a:rPr lang="en-BR" dirty="0">
                <a:latin typeface="Helvetica Light" panose="020B0403020202020204" pitchFamily="34" charset="0"/>
              </a:rPr>
              <a:t>Generates basic QA plots and 3D mass histos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29B821C7-2007-8D4B-99E5-6F08DE1E33C4}"/>
              </a:ext>
            </a:extLst>
          </p:cNvPr>
          <p:cNvSpPr/>
          <p:nvPr/>
        </p:nvSpPr>
        <p:spPr>
          <a:xfrm>
            <a:off x="9126071" y="2246930"/>
            <a:ext cx="2844800" cy="1326776"/>
          </a:xfrm>
          <a:prstGeom prst="wedgeRectCallout">
            <a:avLst>
              <a:gd name="adj1" fmla="val -68801"/>
              <a:gd name="adj2" fmla="val -37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R" b="1" dirty="0">
                <a:latin typeface="Helvetica" pitchFamily="2" charset="0"/>
              </a:rPr>
              <a:t>Single track quality: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dirty="0">
                <a:latin typeface="Helvetica Light" panose="020B0403020202020204" pitchFamily="34" charset="0"/>
              </a:rPr>
              <a:t>kTPCrefit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dirty="0">
                <a:latin typeface="Helvetica Light" panose="020B0403020202020204" pitchFamily="34" charset="0"/>
              </a:rPr>
              <a:t>N</a:t>
            </a:r>
            <a:r>
              <a:rPr lang="en-BR" baseline="-25000" dirty="0">
                <a:latin typeface="Helvetica Light" panose="020B0403020202020204" pitchFamily="34" charset="0"/>
              </a:rPr>
              <a:t>crossed rows</a:t>
            </a:r>
            <a:r>
              <a:rPr lang="en-BR" dirty="0">
                <a:latin typeface="Helvetica Light" panose="020B0403020202020204" pitchFamily="34" charset="0"/>
              </a:rPr>
              <a:t> &gt; 70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dirty="0">
                <a:latin typeface="Helvetica Light" panose="020B0403020202020204" pitchFamily="34" charset="0"/>
              </a:rPr>
              <a:t>DCA to PV &gt; 0.1cm</a:t>
            </a: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3B092DB1-F6E3-494B-9F09-17265869EA33}"/>
              </a:ext>
            </a:extLst>
          </p:cNvPr>
          <p:cNvSpPr/>
          <p:nvPr/>
        </p:nvSpPr>
        <p:spPr>
          <a:xfrm>
            <a:off x="9126071" y="3758870"/>
            <a:ext cx="2844800" cy="1326776"/>
          </a:xfrm>
          <a:prstGeom prst="wedgeRectCallout">
            <a:avLst>
              <a:gd name="adj1" fmla="val -147364"/>
              <a:gd name="adj2" fmla="val -3927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R" b="1" dirty="0">
                <a:latin typeface="Helvetica" pitchFamily="2" charset="0"/>
              </a:rPr>
              <a:t>V0 selection: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dirty="0">
                <a:latin typeface="Helvetica Light" panose="020B0403020202020204" pitchFamily="34" charset="0"/>
              </a:rPr>
              <a:t>DCA V0 Daughters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dirty="0">
                <a:latin typeface="Helvetica Light" panose="020B0403020202020204" pitchFamily="34" charset="0"/>
              </a:rPr>
              <a:t>V0 Cosine 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dirty="0">
                <a:latin typeface="Helvetica Light" panose="020B0403020202020204" pitchFamily="34" charset="0"/>
              </a:rPr>
              <a:t>V0 radius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2A6E51-8BD9-D740-90FE-6C7E502F1AA1}"/>
              </a:ext>
            </a:extLst>
          </p:cNvPr>
          <p:cNvSpPr txBox="1"/>
          <p:nvPr/>
        </p:nvSpPr>
        <p:spPr>
          <a:xfrm>
            <a:off x="1079605" y="5398339"/>
            <a:ext cx="10802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Helvetica Light" panose="020B0403020202020204" pitchFamily="34" charset="0"/>
                <a:ea typeface="Helvetica Light" charset="0"/>
                <a:cs typeface="Courier New" panose="02070309020205020404" pitchFamily="49" charset="0"/>
              </a:rPr>
              <a:t>Same structure as the V0s built with the builder -&gt; interchangeability! </a:t>
            </a:r>
            <a:endParaRPr lang="en-US" sz="2000" dirty="0">
              <a:solidFill>
                <a:srgbClr val="009700"/>
              </a:solidFill>
              <a:latin typeface="Helvetica Light" panose="020B0403020202020204" pitchFamily="34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62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0" y="259007"/>
            <a:ext cx="12192000" cy="69320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Helvetica Light" panose="020B0403020202020204" pitchFamily="34" charset="0"/>
                <a:ea typeface="Helvetica" charset="0"/>
                <a:cs typeface="Helvetica" charset="0"/>
              </a:rPr>
              <a:t>Cascade finding from scratch</a:t>
            </a:r>
          </a:p>
          <a:p>
            <a:r>
              <a:rPr lang="en-B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Analysis/Tasks/PWGLF/cascadefinder.cxx</a:t>
            </a:r>
            <a:endParaRPr lang="en-US" sz="2400" dirty="0">
              <a:latin typeface="Helvetica Light" panose="020B0403020202020204" pitchFamily="34" charset="0"/>
              <a:ea typeface="Helvetica" charset="0"/>
              <a:cs typeface="Helvetica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06B7D5-0BF7-794B-A0FF-40E73257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9BC10C-E45D-1F4E-827C-F55DF3E9F244}"/>
              </a:ext>
            </a:extLst>
          </p:cNvPr>
          <p:cNvSpPr txBox="1"/>
          <p:nvPr/>
        </p:nvSpPr>
        <p:spPr>
          <a:xfrm>
            <a:off x="1227313" y="1512130"/>
            <a:ext cx="87674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Light" panose="020B0403020202020204" pitchFamily="34" charset="0"/>
              </a:rPr>
              <a:t>Task: </a:t>
            </a:r>
            <a:r>
              <a:rPr lang="en-US" b="1" dirty="0" err="1">
                <a:latin typeface="Helvetica" pitchFamily="2" charset="0"/>
              </a:rPr>
              <a:t>cascadeprefilter</a:t>
            </a:r>
            <a:endParaRPr lang="en-US" b="1" dirty="0">
              <a:latin typeface="Helvetica" pitchFamily="2" charset="0"/>
            </a:endParaRPr>
          </a:p>
          <a:p>
            <a:r>
              <a:rPr lang="en-US" dirty="0">
                <a:solidFill>
                  <a:srgbClr val="0065C0"/>
                </a:solidFill>
                <a:latin typeface="Helvetica Light" panose="020B0403020202020204" pitchFamily="34" charset="0"/>
              </a:rPr>
              <a:t>Produces&lt;</a:t>
            </a:r>
            <a:r>
              <a:rPr lang="en-US" dirty="0" err="1">
                <a:solidFill>
                  <a:srgbClr val="0065C0"/>
                </a:solidFill>
                <a:latin typeface="Helvetica Light" panose="020B0403020202020204" pitchFamily="34" charset="0"/>
              </a:rPr>
              <a:t>aod</a:t>
            </a:r>
            <a:r>
              <a:rPr lang="en-US" dirty="0">
                <a:solidFill>
                  <a:srgbClr val="0065C0"/>
                </a:solidFill>
                <a:latin typeface="Helvetica Light" panose="020B0403020202020204" pitchFamily="34" charset="0"/>
              </a:rPr>
              <a:t>::</a:t>
            </a:r>
            <a:r>
              <a:rPr lang="en-US" dirty="0" err="1">
                <a:solidFill>
                  <a:srgbClr val="0065C0"/>
                </a:solidFill>
                <a:latin typeface="Helvetica Light" panose="020B0403020202020204" pitchFamily="34" charset="0"/>
              </a:rPr>
              <a:t>cascgoodlambdas</a:t>
            </a:r>
            <a:r>
              <a:rPr lang="en-US" dirty="0">
                <a:solidFill>
                  <a:srgbClr val="0065C0"/>
                </a:solidFill>
                <a:latin typeface="Helvetica Light" panose="020B0403020202020204" pitchFamily="34" charset="0"/>
              </a:rPr>
              <a:t>&gt; </a:t>
            </a:r>
            <a:r>
              <a:rPr lang="en-US" dirty="0" err="1">
                <a:solidFill>
                  <a:srgbClr val="0065C0"/>
                </a:solidFill>
                <a:latin typeface="Helvetica Light" panose="020B0403020202020204" pitchFamily="34" charset="0"/>
              </a:rPr>
              <a:t>cascGoodLambdas</a:t>
            </a:r>
            <a:r>
              <a:rPr lang="en-US" dirty="0">
                <a:solidFill>
                  <a:srgbClr val="0065C0"/>
                </a:solidFill>
                <a:latin typeface="Helvetica Light" panose="020B0403020202020204" pitchFamily="34" charset="0"/>
              </a:rPr>
              <a:t>;</a:t>
            </a:r>
          </a:p>
          <a:p>
            <a:r>
              <a:rPr lang="en-US" dirty="0">
                <a:solidFill>
                  <a:srgbClr val="0065C0"/>
                </a:solidFill>
                <a:latin typeface="Helvetica Light" panose="020B0403020202020204" pitchFamily="34" charset="0"/>
              </a:rPr>
              <a:t>Produces&lt;</a:t>
            </a:r>
            <a:r>
              <a:rPr lang="en-US" dirty="0" err="1">
                <a:solidFill>
                  <a:srgbClr val="0065C0"/>
                </a:solidFill>
                <a:latin typeface="Helvetica Light" panose="020B0403020202020204" pitchFamily="34" charset="0"/>
              </a:rPr>
              <a:t>aod</a:t>
            </a:r>
            <a:r>
              <a:rPr lang="en-US" dirty="0">
                <a:solidFill>
                  <a:srgbClr val="0065C0"/>
                </a:solidFill>
                <a:latin typeface="Helvetica Light" panose="020B0403020202020204" pitchFamily="34" charset="0"/>
              </a:rPr>
              <a:t>::</a:t>
            </a:r>
            <a:r>
              <a:rPr lang="en-US" dirty="0" err="1">
                <a:solidFill>
                  <a:srgbClr val="0065C0"/>
                </a:solidFill>
                <a:latin typeface="Helvetica Light" panose="020B0403020202020204" pitchFamily="34" charset="0"/>
              </a:rPr>
              <a:t>cascgoodantilambdas</a:t>
            </a:r>
            <a:r>
              <a:rPr lang="en-US" dirty="0">
                <a:solidFill>
                  <a:srgbClr val="0065C0"/>
                </a:solidFill>
                <a:latin typeface="Helvetica Light" panose="020B0403020202020204" pitchFamily="34" charset="0"/>
              </a:rPr>
              <a:t>&gt; </a:t>
            </a:r>
            <a:r>
              <a:rPr lang="en-US" dirty="0" err="1">
                <a:solidFill>
                  <a:srgbClr val="0065C0"/>
                </a:solidFill>
                <a:latin typeface="Helvetica Light" panose="020B0403020202020204" pitchFamily="34" charset="0"/>
              </a:rPr>
              <a:t>cascGoodAntiLambdas</a:t>
            </a:r>
            <a:r>
              <a:rPr lang="en-US" dirty="0">
                <a:solidFill>
                  <a:srgbClr val="0065C0"/>
                </a:solidFill>
                <a:latin typeface="Helvetica Light" panose="020B0403020202020204" pitchFamily="34" charset="0"/>
              </a:rPr>
              <a:t>;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elvetica Light" panose="020B0403020202020204" pitchFamily="34" charset="0"/>
              </a:rPr>
              <a:t>Produces&lt;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Helvetica Light" panose="020B0403020202020204" pitchFamily="34" charset="0"/>
              </a:rPr>
              <a:t>aod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elvetica Light" panose="020B0403020202020204" pitchFamily="34" charset="0"/>
              </a:rPr>
              <a:t>::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Helvetica Light" panose="020B0403020202020204" pitchFamily="34" charset="0"/>
              </a:rPr>
              <a:t>cascgoodpostracks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elvetica Light" panose="020B0403020202020204" pitchFamily="34" charset="0"/>
              </a:rPr>
              <a:t>&gt;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Helvetica Light" panose="020B0403020202020204" pitchFamily="34" charset="0"/>
              </a:rPr>
              <a:t>cascGoodPosTracks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elvetica Light" panose="020B0403020202020204" pitchFamily="34" charset="0"/>
              </a:rPr>
              <a:t>;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elvetica Light" panose="020B0403020202020204" pitchFamily="34" charset="0"/>
              </a:rPr>
              <a:t>Produces&lt;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Helvetica Light" panose="020B0403020202020204" pitchFamily="34" charset="0"/>
              </a:rPr>
              <a:t>aod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elvetica Light" panose="020B0403020202020204" pitchFamily="34" charset="0"/>
              </a:rPr>
              <a:t>::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Helvetica Light" panose="020B0403020202020204" pitchFamily="34" charset="0"/>
              </a:rPr>
              <a:t>cascgoodnegtracks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elvetica Light" panose="020B0403020202020204" pitchFamily="34" charset="0"/>
              </a:rPr>
              <a:t>&gt;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Helvetica Light" panose="020B0403020202020204" pitchFamily="34" charset="0"/>
              </a:rPr>
              <a:t>cascGoodNegTracks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elvetica Light" panose="020B0403020202020204" pitchFamily="34" charset="0"/>
              </a:rPr>
              <a:t>;</a:t>
            </a:r>
          </a:p>
          <a:p>
            <a:endParaRPr lang="en-US" dirty="0">
              <a:latin typeface="Helvetica Light" panose="020B0403020202020204" pitchFamily="34" charset="0"/>
            </a:endParaRPr>
          </a:p>
          <a:p>
            <a:r>
              <a:rPr lang="en-US" dirty="0">
                <a:latin typeface="Helvetica Light" panose="020B0403020202020204" pitchFamily="34" charset="0"/>
              </a:rPr>
              <a:t>Task: </a:t>
            </a:r>
            <a:r>
              <a:rPr lang="en-US" b="1" dirty="0" err="1">
                <a:latin typeface="Helvetica" pitchFamily="2" charset="0"/>
              </a:rPr>
              <a:t>cascadefinder</a:t>
            </a:r>
            <a:endParaRPr lang="en-US" b="1" dirty="0">
              <a:latin typeface="Helvetica" pitchFamily="2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Helvetica Light" panose="020B0403020202020204" pitchFamily="34" charset="0"/>
              </a:rPr>
              <a:t>Produces&lt;</a:t>
            </a:r>
            <a:r>
              <a:rPr lang="en-US" dirty="0" err="1">
                <a:solidFill>
                  <a:srgbClr val="FF0000"/>
                </a:solidFill>
                <a:latin typeface="Helvetica Light" panose="020B0403020202020204" pitchFamily="34" charset="0"/>
              </a:rPr>
              <a:t>aod</a:t>
            </a:r>
            <a:r>
              <a:rPr lang="en-US" dirty="0">
                <a:solidFill>
                  <a:srgbClr val="FF0000"/>
                </a:solidFill>
                <a:latin typeface="Helvetica Light" panose="020B0403020202020204" pitchFamily="34" charset="0"/>
              </a:rPr>
              <a:t>::</a:t>
            </a:r>
            <a:r>
              <a:rPr lang="en-US" dirty="0" err="1">
                <a:solidFill>
                  <a:srgbClr val="FF0000"/>
                </a:solidFill>
                <a:latin typeface="Helvetica Light" panose="020B0403020202020204" pitchFamily="34" charset="0"/>
              </a:rPr>
              <a:t>cascdata</a:t>
            </a:r>
            <a:r>
              <a:rPr lang="en-US" dirty="0">
                <a:solidFill>
                  <a:srgbClr val="FF0000"/>
                </a:solidFill>
                <a:latin typeface="Helvetica Light" panose="020B0403020202020204" pitchFamily="34" charset="0"/>
              </a:rPr>
              <a:t>&gt; </a:t>
            </a:r>
            <a:r>
              <a:rPr lang="en-US" dirty="0" err="1">
                <a:solidFill>
                  <a:srgbClr val="FF0000"/>
                </a:solidFill>
                <a:latin typeface="Helvetica Light" panose="020B0403020202020204" pitchFamily="34" charset="0"/>
              </a:rPr>
              <a:t>cascdata</a:t>
            </a:r>
            <a:r>
              <a:rPr lang="en-US" dirty="0">
                <a:solidFill>
                  <a:srgbClr val="FF0000"/>
                </a:solidFill>
                <a:latin typeface="Helvetica Light" panose="020B0403020202020204" pitchFamily="34" charset="0"/>
              </a:rPr>
              <a:t>;</a:t>
            </a:r>
          </a:p>
          <a:p>
            <a:endParaRPr lang="en-US" dirty="0">
              <a:latin typeface="Helvetica Light" panose="020B0403020202020204" pitchFamily="34" charset="0"/>
            </a:endParaRPr>
          </a:p>
          <a:p>
            <a:r>
              <a:rPr lang="en-US" dirty="0">
                <a:latin typeface="Helvetica Light" panose="020B0403020202020204" pitchFamily="34" charset="0"/>
              </a:rPr>
              <a:t>Task: </a:t>
            </a:r>
            <a:r>
              <a:rPr lang="en-US" b="1" dirty="0" err="1">
                <a:latin typeface="Helvetica" pitchFamily="2" charset="0"/>
              </a:rPr>
              <a:t>cascadefinderQA</a:t>
            </a:r>
            <a:endParaRPr lang="en-US" b="1" dirty="0">
              <a:latin typeface="Helvetica" pitchFamily="2" charset="0"/>
            </a:endParaRPr>
          </a:p>
          <a:p>
            <a:r>
              <a:rPr lang="en-BR" dirty="0">
                <a:latin typeface="Helvetica Light" panose="020B0403020202020204" pitchFamily="34" charset="0"/>
              </a:rPr>
              <a:t>Generates basic QA plots and 3D mass histos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29B821C7-2007-8D4B-99E5-6F08DE1E33C4}"/>
              </a:ext>
            </a:extLst>
          </p:cNvPr>
          <p:cNvSpPr/>
          <p:nvPr/>
        </p:nvSpPr>
        <p:spPr>
          <a:xfrm>
            <a:off x="9126071" y="3342447"/>
            <a:ext cx="2844800" cy="1326776"/>
          </a:xfrm>
          <a:prstGeom prst="wedgeRectCallout">
            <a:avLst>
              <a:gd name="adj1" fmla="val -95902"/>
              <a:gd name="adj2" fmla="val -861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R" b="1" dirty="0">
                <a:latin typeface="Helvetica" pitchFamily="2" charset="0"/>
              </a:rPr>
              <a:t>Single track quality: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dirty="0">
                <a:latin typeface="Helvetica Light" panose="020B0403020202020204" pitchFamily="34" charset="0"/>
              </a:rPr>
              <a:t>kTPCrefit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dirty="0">
                <a:latin typeface="Helvetica Light" panose="020B0403020202020204" pitchFamily="34" charset="0"/>
              </a:rPr>
              <a:t>N</a:t>
            </a:r>
            <a:r>
              <a:rPr lang="en-BR" baseline="-25000" dirty="0">
                <a:latin typeface="Helvetica Light" panose="020B0403020202020204" pitchFamily="34" charset="0"/>
              </a:rPr>
              <a:t>crossed rows</a:t>
            </a:r>
            <a:r>
              <a:rPr lang="en-BR" dirty="0">
                <a:latin typeface="Helvetica Light" panose="020B0403020202020204" pitchFamily="34" charset="0"/>
              </a:rPr>
              <a:t> &gt; 70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dirty="0">
                <a:latin typeface="Helvetica Light" panose="020B0403020202020204" pitchFamily="34" charset="0"/>
              </a:rPr>
              <a:t>DCA to PV &gt; 0.1cm</a:t>
            </a: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3B092DB1-F6E3-494B-9F09-17265869EA33}"/>
              </a:ext>
            </a:extLst>
          </p:cNvPr>
          <p:cNvSpPr/>
          <p:nvPr/>
        </p:nvSpPr>
        <p:spPr>
          <a:xfrm>
            <a:off x="9126071" y="4888420"/>
            <a:ext cx="2844800" cy="1326776"/>
          </a:xfrm>
          <a:prstGeom prst="wedgeRectCallout">
            <a:avLst>
              <a:gd name="adj1" fmla="val -138758"/>
              <a:gd name="adj2" fmla="val -11858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R" b="1" dirty="0">
                <a:latin typeface="Helvetica" pitchFamily="2" charset="0"/>
              </a:rPr>
              <a:t>Cascade selection: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dirty="0">
                <a:latin typeface="Helvetica Light" panose="020B0403020202020204" pitchFamily="34" charset="0"/>
              </a:rPr>
              <a:t>DCA casc. daughters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dirty="0">
                <a:latin typeface="Helvetica Light" panose="020B0403020202020204" pitchFamily="34" charset="0"/>
              </a:rPr>
              <a:t>Casc. Cosine 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dirty="0">
                <a:latin typeface="Helvetica Light" panose="020B0403020202020204" pitchFamily="34" charset="0"/>
              </a:rPr>
              <a:t>Casc. radius</a:t>
            </a: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5AAA51A8-3891-4D4F-A6E1-68A1FC7A67D9}"/>
              </a:ext>
            </a:extLst>
          </p:cNvPr>
          <p:cNvSpPr/>
          <p:nvPr/>
        </p:nvSpPr>
        <p:spPr>
          <a:xfrm>
            <a:off x="9126071" y="1245686"/>
            <a:ext cx="2844800" cy="1904874"/>
          </a:xfrm>
          <a:prstGeom prst="wedgeRectCallout">
            <a:avLst>
              <a:gd name="adj1" fmla="val -82036"/>
              <a:gd name="adj2" fmla="val -520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R" b="1" dirty="0">
                <a:latin typeface="Helvetica" pitchFamily="2" charset="0"/>
              </a:rPr>
              <a:t>V0 quality: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dirty="0">
                <a:latin typeface="Helvetica Light" panose="020B0403020202020204" pitchFamily="34" charset="0"/>
              </a:rPr>
              <a:t>DCA V0 Dau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dirty="0">
                <a:latin typeface="Helvetica Light" panose="020B0403020202020204" pitchFamily="34" charset="0"/>
              </a:rPr>
              <a:t>DCA Neg, Pos to PV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dirty="0">
                <a:latin typeface="Helvetica Light" panose="020B0403020202020204" pitchFamily="34" charset="0"/>
              </a:rPr>
              <a:t>V0 CosPA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dirty="0">
                <a:latin typeface="Helvetica Light" panose="020B0403020202020204" pitchFamily="34" charset="0"/>
              </a:rPr>
              <a:t>DCA V0 to PV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R" dirty="0">
                <a:latin typeface="Helvetica Light" panose="020B0403020202020204" pitchFamily="34" charset="0"/>
              </a:rPr>
              <a:t>(Anti)lambda mass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BCAE2C-507A-0343-9861-6B3FE0D84AF3}"/>
              </a:ext>
            </a:extLst>
          </p:cNvPr>
          <p:cNvSpPr txBox="1"/>
          <p:nvPr/>
        </p:nvSpPr>
        <p:spPr>
          <a:xfrm>
            <a:off x="1062692" y="5199533"/>
            <a:ext cx="10802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Helvetica Light" charset="0"/>
                <a:ea typeface="Helvetica Light" charset="0"/>
                <a:cs typeface="Helvetica Light" charset="0"/>
              </a:rPr>
              <a:t>Maximize pre-filtering for performance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Helvetica Light" charset="0"/>
                <a:ea typeface="Helvetica Light" charset="0"/>
                <a:cs typeface="Helvetica Light" charset="0"/>
              </a:rPr>
              <a:t>Conceptually similar to V0 finding: previous slide applies!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Helvetica Light" panose="020B0403020202020204" pitchFamily="34" charset="0"/>
                <a:ea typeface="Helvetica Light" charset="0"/>
                <a:cs typeface="Courier New" panose="02070309020205020404" pitchFamily="49" charset="0"/>
              </a:rPr>
              <a:t>Same output structure as the builder -&gt; interchangeability! </a:t>
            </a:r>
            <a:endParaRPr lang="en-US" sz="2000" dirty="0">
              <a:solidFill>
                <a:srgbClr val="009700"/>
              </a:solidFill>
              <a:latin typeface="Helvetica Light" panose="020B0403020202020204" pitchFamily="34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49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6395C-EA3B-9944-9334-0700B0C67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BR" dirty="0">
                <a:latin typeface="Helvetica Light" panose="020B0403020202020204" pitchFamily="34" charset="0"/>
              </a:rPr>
              <a:t>Hands-on part 1</a:t>
            </a:r>
            <a:br>
              <a:rPr lang="en-BR" dirty="0">
                <a:latin typeface="Helvetica Light" panose="020B0403020202020204" pitchFamily="34" charset="0"/>
              </a:rPr>
            </a:br>
            <a:r>
              <a:rPr lang="en-BR" b="1" dirty="0">
                <a:latin typeface="Helvetica" pitchFamily="2" charset="0"/>
              </a:rPr>
              <a:t>A basic V0 analysis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95B329-CB2D-814E-B3BD-4195C9DDF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Strangeness in O2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C17B5-6DFA-A34F-8FEB-6504AB230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A3DF-3DC8-F241-915F-74F75E9766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60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61182</TotalTime>
  <Words>2120</Words>
  <Application>Microsoft Macintosh PowerPoint</Application>
  <PresentationFormat>Widescreen</PresentationFormat>
  <Paragraphs>376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Courier New</vt:lpstr>
      <vt:lpstr>Helvetica</vt:lpstr>
      <vt:lpstr>HELVETICA LIGHT</vt:lpstr>
      <vt:lpstr>HELVETICA LIGHT</vt:lpstr>
      <vt:lpstr>Office Theme</vt:lpstr>
      <vt:lpstr>PowerPoint Presentation</vt:lpstr>
      <vt:lpstr>PowerPoint Presentation</vt:lpstr>
      <vt:lpstr>Candidate combinatorics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Hands-on part 1 A basic V0 analysis</vt:lpstr>
      <vt:lpstr>Setup: the data and the files</vt:lpstr>
      <vt:lpstr>The basic strangeness analysis skeleton</vt:lpstr>
      <vt:lpstr>The workflow: let’s try it out, builder</vt:lpstr>
      <vt:lpstr>Step 1: The output</vt:lpstr>
      <vt:lpstr>Step 2: Downloading more files</vt:lpstr>
      <vt:lpstr>Step 2: Adding a Λ invariant mass histogram</vt:lpstr>
      <vt:lpstr>Step 2: Adapting the workflow: adding selection criteria</vt:lpstr>
      <vt:lpstr>Step 2: The new output: Λ invariant mass</vt:lpstr>
      <vt:lpstr>Step 3: Adding a TPC dE/dx selection on daughter tracks</vt:lpstr>
      <vt:lpstr>Step 3: The _as&lt;&gt; functionality</vt:lpstr>
      <vt:lpstr>Step 3: Λ invariant mass with extra dE/dx selection</vt:lpstr>
      <vt:lpstr>Step 3: Λ invariant mass with extra dE/dx selection</vt:lpstr>
      <vt:lpstr>Hands-on part 2 (‘bonus’)  Creating custom tables as desired</vt:lpstr>
      <vt:lpstr>Step 4: An important feature: creating custom tables</vt:lpstr>
      <vt:lpstr>Step 4: Declaring a custom table</vt:lpstr>
      <vt:lpstr>Step 4: Filling a custom table</vt:lpstr>
      <vt:lpstr>Step 4: Declaring a sub-task that uses this information</vt:lpstr>
      <vt:lpstr>Step 4: The skimming example: results</vt:lpstr>
      <vt:lpstr>Summary</vt:lpstr>
    </vt:vector>
  </TitlesOfParts>
  <Manager/>
  <Company>UNICAMP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David Dobrigkeit Chinellato</dc:creator>
  <cp:keywords/>
  <dc:description/>
  <cp:lastModifiedBy>David Dobrigkeit Chinellato</cp:lastModifiedBy>
  <cp:revision>1086</cp:revision>
  <cp:lastPrinted>2018-10-25T11:22:39Z</cp:lastPrinted>
  <dcterms:created xsi:type="dcterms:W3CDTF">2015-06-28T00:14:22Z</dcterms:created>
  <dcterms:modified xsi:type="dcterms:W3CDTF">2021-03-29T10:39:42Z</dcterms:modified>
  <cp:category/>
</cp:coreProperties>
</file>